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319" r:id="rId4"/>
    <p:sldId id="320" r:id="rId5"/>
    <p:sldId id="264" r:id="rId6"/>
    <p:sldId id="265" r:id="rId7"/>
    <p:sldId id="266" r:id="rId8"/>
    <p:sldId id="268" r:id="rId9"/>
    <p:sldId id="269" r:id="rId10"/>
    <p:sldId id="270" r:id="rId11"/>
    <p:sldId id="258" r:id="rId12"/>
    <p:sldId id="267" r:id="rId13"/>
    <p:sldId id="317" r:id="rId14"/>
    <p:sldId id="296" r:id="rId15"/>
    <p:sldId id="261" r:id="rId16"/>
    <p:sldId id="318" r:id="rId17"/>
    <p:sldId id="321" r:id="rId18"/>
    <p:sldId id="322" r:id="rId19"/>
    <p:sldId id="323" r:id="rId20"/>
    <p:sldId id="324" r:id="rId21"/>
    <p:sldId id="325" r:id="rId22"/>
    <p:sldId id="326" r:id="rId2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F24944-E772-4484-9092-1995367E58F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61621D54-B6D0-4E2F-936B-C7430FD0DC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BA5B7063-D13A-4AC7-B894-30A495E60C65}"/>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5" name="Marcador de pie de página 4">
            <a:extLst>
              <a:ext uri="{FF2B5EF4-FFF2-40B4-BE49-F238E27FC236}">
                <a16:creationId xmlns:a16="http://schemas.microsoft.com/office/drawing/2014/main" id="{FE13194C-4576-4CF9-A99F-B16D4E0CE01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46DD8B2-09C0-4408-A537-3DA1E77BEC69}"/>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325105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1FFE3-0B39-4D4B-B8D0-782459C728A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7C1A75C-782F-4C4E-9297-E9D6638B87E4}"/>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5C1743C-FBA0-4986-9DB3-610AEEB6C179}"/>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5" name="Marcador de pie de página 4">
            <a:extLst>
              <a:ext uri="{FF2B5EF4-FFF2-40B4-BE49-F238E27FC236}">
                <a16:creationId xmlns:a16="http://schemas.microsoft.com/office/drawing/2014/main" id="{45246115-1B8F-48F1-A8EC-D44BA080B8E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B3BFB72-9C1F-4036-B7C3-271206C50097}"/>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337083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F0B6554-B7C9-4A83-80FA-B8357B667DF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B921D4AF-3371-4209-A28A-4F7D7BA7F87E}"/>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57FB267-DF92-4A33-871F-66235A18FAB9}"/>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5" name="Marcador de pie de página 4">
            <a:extLst>
              <a:ext uri="{FF2B5EF4-FFF2-40B4-BE49-F238E27FC236}">
                <a16:creationId xmlns:a16="http://schemas.microsoft.com/office/drawing/2014/main" id="{3A770085-E26F-4531-8D03-1D24BBE7BF9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C8C3B65-699F-45AE-9C75-1447B2411C8F}"/>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236824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0E5525-2287-4F1A-BF00-1595BDB8D44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C2A9629-AA46-4E28-888D-7ED8A2CE7958}"/>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ADA63AB4-98B2-4879-AE1C-61B8869B53F4}"/>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5" name="Marcador de pie de página 4">
            <a:extLst>
              <a:ext uri="{FF2B5EF4-FFF2-40B4-BE49-F238E27FC236}">
                <a16:creationId xmlns:a16="http://schemas.microsoft.com/office/drawing/2014/main" id="{5DC58527-373B-44E3-9DE2-3B44D9E370F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E414BBB-7CC2-4F6C-850A-DB027CA756D2}"/>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33488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519972-9CE4-4809-9673-0743F1AEEB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360C750E-22D6-4801-9A83-1551010DC3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81BF0005-4485-40D7-8C50-E937B306B508}"/>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5" name="Marcador de pie de página 4">
            <a:extLst>
              <a:ext uri="{FF2B5EF4-FFF2-40B4-BE49-F238E27FC236}">
                <a16:creationId xmlns:a16="http://schemas.microsoft.com/office/drawing/2014/main" id="{B3785220-673F-4CF4-BF93-F55612945BF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080150D-6C2C-46F7-B192-543D0F0772B3}"/>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364215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9AABA-95FF-4F69-8C48-BC9F52149AF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CD1839A-D3BB-480A-AB74-E28A9C133C52}"/>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0F48AEED-9ABB-446E-AA61-7FA2F5AA2220}"/>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6BD22CD7-ED7D-4C8E-B017-175B123B2DA3}"/>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6" name="Marcador de pie de página 5">
            <a:extLst>
              <a:ext uri="{FF2B5EF4-FFF2-40B4-BE49-F238E27FC236}">
                <a16:creationId xmlns:a16="http://schemas.microsoft.com/office/drawing/2014/main" id="{8112D460-75AA-455A-B3C4-6A18F351194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1B5C2094-C4FE-41CD-953B-EE1265CA4B07}"/>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334508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10D19-3FB1-4383-9D25-4E3C7CDAE0E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B186EFC-99E5-4BF4-B338-415BE5ED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272EF806-EDA3-4D1E-A424-A27E7BB45C7B}"/>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58F1147F-0CA7-4054-AD2E-236870A4C1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B0BDB3C1-DC93-4861-BA37-60B289B243A8}"/>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E873624F-0B97-4780-BC2A-8583B3381A97}"/>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8" name="Marcador de pie de página 7">
            <a:extLst>
              <a:ext uri="{FF2B5EF4-FFF2-40B4-BE49-F238E27FC236}">
                <a16:creationId xmlns:a16="http://schemas.microsoft.com/office/drawing/2014/main" id="{C70075A8-02F0-4BE8-A43D-8D4B4A01E475}"/>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5F05F81D-74C9-4B55-98B6-407E0A748EF2}"/>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334307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1B7D2B-1621-4AF2-9B70-0B87023BACE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EC0AA80-CC23-4616-BAA5-DF3827C23A19}"/>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4" name="Marcador de pie de página 3">
            <a:extLst>
              <a:ext uri="{FF2B5EF4-FFF2-40B4-BE49-F238E27FC236}">
                <a16:creationId xmlns:a16="http://schemas.microsoft.com/office/drawing/2014/main" id="{D6E8EDF2-9D8F-484F-AD09-23ED3775DA5F}"/>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2BAA91A6-D51B-4F85-B4D7-3BA64577A0A0}"/>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203863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357E477-DD3A-47E9-9354-AA0E4050EFFB}"/>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3" name="Marcador de pie de página 2">
            <a:extLst>
              <a:ext uri="{FF2B5EF4-FFF2-40B4-BE49-F238E27FC236}">
                <a16:creationId xmlns:a16="http://schemas.microsoft.com/office/drawing/2014/main" id="{165123D9-9DFE-4F1C-8E74-48A1F8E525D0}"/>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BE9670A9-BBC6-4541-B248-BAA18FAE1B5A}"/>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253734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29824-28F0-435C-9F9E-AEA2D3B41C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E174849-F942-47CB-BA7E-15DBF27AD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E913BA4F-A5CA-4644-80BE-E8098B268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5FD6936-016A-4B0F-809C-2441B7FB27BB}"/>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6" name="Marcador de pie de página 5">
            <a:extLst>
              <a:ext uri="{FF2B5EF4-FFF2-40B4-BE49-F238E27FC236}">
                <a16:creationId xmlns:a16="http://schemas.microsoft.com/office/drawing/2014/main" id="{F41157D9-9DD1-47D5-A72F-2BEF0D991E81}"/>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17D9AE77-84CD-4EBA-8CF7-F01043082CC6}"/>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2412963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35B6BB-39F4-40A3-A175-393A650DA55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C5F90B60-0636-4E7E-92E8-36E4AA42EC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C4050543-381B-4625-8AF9-3DA55DB03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8F413012-A5C7-453C-9BC8-59863BE9A18D}"/>
              </a:ext>
            </a:extLst>
          </p:cNvPr>
          <p:cNvSpPr>
            <a:spLocks noGrp="1"/>
          </p:cNvSpPr>
          <p:nvPr>
            <p:ph type="dt" sz="half" idx="10"/>
          </p:nvPr>
        </p:nvSpPr>
        <p:spPr/>
        <p:txBody>
          <a:bodyPr/>
          <a:lstStyle/>
          <a:p>
            <a:fld id="{E0A67F59-F1AE-420B-BE5E-22E262DA3B8D}" type="datetimeFigureOut">
              <a:rPr lang="es-PE" smtClean="0"/>
              <a:t>7/09/2019</a:t>
            </a:fld>
            <a:endParaRPr lang="es-PE"/>
          </a:p>
        </p:txBody>
      </p:sp>
      <p:sp>
        <p:nvSpPr>
          <p:cNvPr id="6" name="Marcador de pie de página 5">
            <a:extLst>
              <a:ext uri="{FF2B5EF4-FFF2-40B4-BE49-F238E27FC236}">
                <a16:creationId xmlns:a16="http://schemas.microsoft.com/office/drawing/2014/main" id="{0B4AF28A-029B-4F93-9CFB-F0947A1522C1}"/>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D9A5823-6FB5-4481-AD65-6F38801E69B0}"/>
              </a:ext>
            </a:extLst>
          </p:cNvPr>
          <p:cNvSpPr>
            <a:spLocks noGrp="1"/>
          </p:cNvSpPr>
          <p:nvPr>
            <p:ph type="sldNum" sz="quarter" idx="12"/>
          </p:nvPr>
        </p:nvSpPr>
        <p:spPr/>
        <p:txBody>
          <a:bodyPr/>
          <a:lstStyle/>
          <a:p>
            <a:fld id="{268E4576-22A5-40E5-B6A7-427414D23DD7}" type="slidenum">
              <a:rPr lang="es-PE" smtClean="0"/>
              <a:t>‹Nº›</a:t>
            </a:fld>
            <a:endParaRPr lang="es-PE"/>
          </a:p>
        </p:txBody>
      </p:sp>
    </p:spTree>
    <p:extLst>
      <p:ext uri="{BB962C8B-B14F-4D97-AF65-F5344CB8AC3E}">
        <p14:creationId xmlns:p14="http://schemas.microsoft.com/office/powerpoint/2010/main" val="4939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1E52E7-FE13-456B-BE05-1BDD8BB275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3AFFF3BB-7FCB-4EDD-A4DA-932769DF4F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E94D9A1-749C-461D-BD3B-6A516EFCF8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67F59-F1AE-420B-BE5E-22E262DA3B8D}" type="datetimeFigureOut">
              <a:rPr lang="es-PE" smtClean="0"/>
              <a:t>7/09/2019</a:t>
            </a:fld>
            <a:endParaRPr lang="es-PE"/>
          </a:p>
        </p:txBody>
      </p:sp>
      <p:sp>
        <p:nvSpPr>
          <p:cNvPr id="5" name="Marcador de pie de página 4">
            <a:extLst>
              <a:ext uri="{FF2B5EF4-FFF2-40B4-BE49-F238E27FC236}">
                <a16:creationId xmlns:a16="http://schemas.microsoft.com/office/drawing/2014/main" id="{9592AF14-1842-4C72-A90F-E32D4EDFFC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2670DBE5-15AB-4443-8F67-12F3C3F170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E4576-22A5-40E5-B6A7-427414D23DD7}" type="slidenum">
              <a:rPr lang="es-PE" smtClean="0"/>
              <a:t>‹Nº›</a:t>
            </a:fld>
            <a:endParaRPr lang="es-PE"/>
          </a:p>
        </p:txBody>
      </p:sp>
    </p:spTree>
    <p:extLst>
      <p:ext uri="{BB962C8B-B14F-4D97-AF65-F5344CB8AC3E}">
        <p14:creationId xmlns:p14="http://schemas.microsoft.com/office/powerpoint/2010/main" val="391764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DF363E-25B2-49FC-B7D0-BC1B4A606804}"/>
              </a:ext>
            </a:extLst>
          </p:cNvPr>
          <p:cNvSpPr>
            <a:spLocks noGrp="1"/>
          </p:cNvSpPr>
          <p:nvPr>
            <p:ph type="title"/>
          </p:nvPr>
        </p:nvSpPr>
        <p:spPr>
          <a:xfrm>
            <a:off x="1244009" y="808074"/>
            <a:ext cx="9994605" cy="1017551"/>
          </a:xfrm>
        </p:spPr>
        <p:txBody>
          <a:bodyPr>
            <a:normAutofit/>
          </a:bodyPr>
          <a:lstStyle/>
          <a:p>
            <a:r>
              <a:rPr lang="es-PE" dirty="0"/>
              <a:t>			</a:t>
            </a:r>
          </a:p>
        </p:txBody>
      </p:sp>
      <p:sp>
        <p:nvSpPr>
          <p:cNvPr id="3" name="Marcador de contenido 2">
            <a:extLst>
              <a:ext uri="{FF2B5EF4-FFF2-40B4-BE49-F238E27FC236}">
                <a16:creationId xmlns:a16="http://schemas.microsoft.com/office/drawing/2014/main" id="{E5AC70D9-9F9D-4A5F-8EF9-F37A900F0EBF}"/>
              </a:ext>
            </a:extLst>
          </p:cNvPr>
          <p:cNvSpPr>
            <a:spLocks noGrp="1"/>
          </p:cNvSpPr>
          <p:nvPr>
            <p:ph idx="1"/>
          </p:nvPr>
        </p:nvSpPr>
        <p:spPr>
          <a:xfrm>
            <a:off x="838200" y="1825624"/>
            <a:ext cx="10515600" cy="5032375"/>
          </a:xfrm>
        </p:spPr>
        <p:txBody>
          <a:bodyPr>
            <a:normAutofit fontScale="32500" lnSpcReduction="20000"/>
          </a:bodyPr>
          <a:lstStyle/>
          <a:p>
            <a:endParaRPr lang="es-PE" dirty="0"/>
          </a:p>
          <a:p>
            <a:pPr marL="0" indent="0">
              <a:buNone/>
            </a:pPr>
            <a:endParaRPr lang="es-PE" dirty="0"/>
          </a:p>
          <a:p>
            <a:pPr marL="0" indent="0">
              <a:buNone/>
            </a:pPr>
            <a:r>
              <a:rPr lang="es-PE" dirty="0"/>
              <a:t>      </a:t>
            </a:r>
          </a:p>
          <a:p>
            <a:pPr marL="0" indent="0">
              <a:buNone/>
            </a:pPr>
            <a:endParaRPr lang="es-PE" sz="3100" dirty="0">
              <a:latin typeface="Arial" panose="020B0604020202020204" pitchFamily="34" charset="0"/>
              <a:cs typeface="Arial" panose="020B0604020202020204" pitchFamily="34" charset="0"/>
            </a:endParaRPr>
          </a:p>
          <a:p>
            <a:pPr marL="0" indent="0">
              <a:buNone/>
            </a:pPr>
            <a:endParaRPr lang="es-PE" sz="3100" dirty="0">
              <a:latin typeface="Arial" panose="020B0604020202020204" pitchFamily="34" charset="0"/>
              <a:cs typeface="Arial" panose="020B0604020202020204" pitchFamily="34" charset="0"/>
            </a:endParaRPr>
          </a:p>
          <a:p>
            <a:pPr marL="0" indent="0">
              <a:buNone/>
            </a:pPr>
            <a:r>
              <a:rPr lang="es-PE" sz="3100" dirty="0">
                <a:latin typeface="Arial" panose="020B0604020202020204" pitchFamily="34" charset="0"/>
                <a:cs typeface="Arial" panose="020B0604020202020204" pitchFamily="34" charset="0"/>
              </a:rPr>
              <a:t>			</a:t>
            </a:r>
            <a:r>
              <a:rPr lang="es-PE" sz="7400" dirty="0">
                <a:latin typeface="Arial" panose="020B0604020202020204" pitchFamily="34" charset="0"/>
                <a:cs typeface="Arial" panose="020B0604020202020204" pitchFamily="34" charset="0"/>
              </a:rPr>
              <a:t>SALUD MENTAL VIOLENCIA  DERECHO E 		</a:t>
            </a:r>
          </a:p>
          <a:p>
            <a:pPr marL="0" indent="0">
              <a:buNone/>
            </a:pPr>
            <a:endParaRPr lang="es-PE" sz="7400" dirty="0">
              <a:latin typeface="Arial" panose="020B0604020202020204" pitchFamily="34" charset="0"/>
              <a:cs typeface="Arial" panose="020B0604020202020204" pitchFamily="34" charset="0"/>
            </a:endParaRPr>
          </a:p>
          <a:p>
            <a:pPr marL="0" indent="0">
              <a:buNone/>
            </a:pPr>
            <a:r>
              <a:rPr lang="es-PE" sz="7400" dirty="0">
                <a:latin typeface="Arial" panose="020B0604020202020204" pitchFamily="34" charset="0"/>
                <a:cs typeface="Arial" panose="020B0604020202020204" pitchFamily="34" charset="0"/>
              </a:rPr>
              <a:t>				INTERDISCIPLINARIEDAD</a:t>
            </a:r>
          </a:p>
          <a:p>
            <a:pPr marL="0" indent="0">
              <a:buNone/>
            </a:pPr>
            <a:r>
              <a:rPr lang="es-PE" sz="7400" dirty="0">
                <a:latin typeface="Arial" panose="020B0604020202020204" pitchFamily="34" charset="0"/>
                <a:cs typeface="Arial" panose="020B0604020202020204" pitchFamily="34" charset="0"/>
              </a:rPr>
              <a:t>      </a:t>
            </a:r>
          </a:p>
          <a:p>
            <a:pPr marL="0" indent="0">
              <a:buNone/>
            </a:pPr>
            <a:endParaRPr lang="es-PE" dirty="0"/>
          </a:p>
          <a:p>
            <a:pPr marL="0" indent="0">
              <a:buNone/>
            </a:pPr>
            <a:endParaRPr lang="es-PE" dirty="0"/>
          </a:p>
          <a:p>
            <a:pPr marL="0" indent="0" algn="ctr">
              <a:lnSpc>
                <a:spcPct val="110000"/>
              </a:lnSpc>
              <a:buNone/>
            </a:pPr>
            <a:r>
              <a:rPr lang="es-PE" dirty="0"/>
              <a:t>							</a:t>
            </a:r>
          </a:p>
          <a:p>
            <a:pPr marL="0" indent="0" algn="ctr">
              <a:lnSpc>
                <a:spcPct val="110000"/>
              </a:lnSpc>
              <a:buNone/>
            </a:pPr>
            <a:endParaRPr lang="es-PE" dirty="0"/>
          </a:p>
          <a:p>
            <a:pPr marL="0" indent="0" algn="ctr">
              <a:lnSpc>
                <a:spcPct val="110000"/>
              </a:lnSpc>
              <a:buNone/>
            </a:pPr>
            <a:r>
              <a:rPr lang="es-PE" sz="1400" dirty="0">
                <a:latin typeface="Arial" panose="020B0604020202020204" pitchFamily="34" charset="0"/>
                <a:cs typeface="Arial" panose="020B0604020202020204" pitchFamily="34" charset="0"/>
              </a:rPr>
              <a:t>     					</a:t>
            </a:r>
          </a:p>
          <a:p>
            <a:pPr marL="0" indent="0" algn="ctr">
              <a:lnSpc>
                <a:spcPct val="110000"/>
              </a:lnSpc>
              <a:buNone/>
            </a:pPr>
            <a:r>
              <a:rPr lang="es-PE" sz="1400" dirty="0">
                <a:latin typeface="Arial" panose="020B0604020202020204" pitchFamily="34" charset="0"/>
                <a:cs typeface="Arial" panose="020B0604020202020204" pitchFamily="34" charset="0"/>
              </a:rPr>
              <a:t>					</a:t>
            </a:r>
            <a:r>
              <a:rPr lang="es-PE" sz="4000" dirty="0">
                <a:latin typeface="Arial" panose="020B0604020202020204" pitchFamily="34" charset="0"/>
                <a:cs typeface="Arial" panose="020B0604020202020204" pitchFamily="34" charset="0"/>
              </a:rPr>
              <a:t>	</a:t>
            </a:r>
          </a:p>
          <a:p>
            <a:pPr marL="0" indent="0" algn="ctr">
              <a:lnSpc>
                <a:spcPct val="110000"/>
              </a:lnSpc>
              <a:buNone/>
            </a:pPr>
            <a:r>
              <a:rPr lang="es-PE" sz="4000" dirty="0">
                <a:latin typeface="Arial" panose="020B0604020202020204" pitchFamily="34" charset="0"/>
                <a:cs typeface="Arial" panose="020B0604020202020204" pitchFamily="34" charset="0"/>
              </a:rPr>
              <a:t>				MAG. </a:t>
            </a:r>
            <a:r>
              <a:rPr lang="es-PE" sz="4000">
                <a:latin typeface="Arial" panose="020B0604020202020204" pitchFamily="34" charset="0"/>
                <a:cs typeface="Arial" panose="020B0604020202020204" pitchFamily="34" charset="0"/>
              </a:rPr>
              <a:t>JENNY JUNCO</a:t>
            </a:r>
            <a:endParaRPr lang="es-PE" sz="1400" dirty="0">
              <a:latin typeface="Arial" panose="020B0604020202020204" pitchFamily="34" charset="0"/>
              <a:cs typeface="Arial" panose="020B0604020202020204" pitchFamily="34" charset="0"/>
            </a:endParaRPr>
          </a:p>
          <a:p>
            <a:pPr marL="457200" lvl="1" indent="0">
              <a:buNone/>
            </a:pPr>
            <a:endParaRPr lang="es-PE" dirty="0"/>
          </a:p>
        </p:txBody>
      </p:sp>
      <p:pic>
        <p:nvPicPr>
          <p:cNvPr id="1026" name="Picture 2" descr="No hay texto alternativo automÃ¡tico disponible.">
            <a:extLst>
              <a:ext uri="{FF2B5EF4-FFF2-40B4-BE49-F238E27FC236}">
                <a16:creationId xmlns:a16="http://schemas.microsoft.com/office/drawing/2014/main" id="{299858FD-5C03-43B9-8F2D-3E8836AE6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098" y="520995"/>
            <a:ext cx="1881962" cy="1733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01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CD4301-0250-4F92-99ED-95F8EA7BC60F}"/>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530D3264-2529-4381-8388-09482BCA69D8}"/>
              </a:ext>
            </a:extLst>
          </p:cNvPr>
          <p:cNvSpPr>
            <a:spLocks noGrp="1"/>
          </p:cNvSpPr>
          <p:nvPr>
            <p:ph idx="1"/>
          </p:nvPr>
        </p:nvSpPr>
        <p:spPr/>
        <p:txBody>
          <a:bodyPr>
            <a:normAutofit lnSpcReduction="10000"/>
          </a:bodyPr>
          <a:lstStyle/>
          <a:p>
            <a:r>
              <a:rPr lang="es-PE" dirty="0"/>
              <a:t>El aislamiento se lleva a cabo para conseguir un control absoluto de la víctima, de manera que dependa del agresor para todo. Si consigue esta dependencia, la víctima estará obligada a obedecer ciegamente, ya que no contará con ningún recurso. El aislamiento no sólo supone cortar el vínculo familiar, sino también la prohibición de trabajar, de estudiar, de salir con amigos. </a:t>
            </a:r>
          </a:p>
          <a:p>
            <a:r>
              <a:rPr lang="es-PE" dirty="0"/>
              <a:t>Dejar a la víctima sin dinero es un método muy útil cuando ésta no trabaja, ya que el hecho de privarla de todo recurso económico, además de humillarla, demuestra quién tiene el poder. Además, puede suponer un arma suficiente para amenazar a la víctima sin necesidad de actos físicos violentos.</a:t>
            </a:r>
          </a:p>
        </p:txBody>
      </p:sp>
    </p:spTree>
    <p:extLst>
      <p:ext uri="{BB962C8B-B14F-4D97-AF65-F5344CB8AC3E}">
        <p14:creationId xmlns:p14="http://schemas.microsoft.com/office/powerpoint/2010/main" val="1058200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31B7A4-D719-47EF-8E9F-9367E9027256}"/>
              </a:ext>
            </a:extLst>
          </p:cNvPr>
          <p:cNvSpPr>
            <a:spLocks noGrp="1"/>
          </p:cNvSpPr>
          <p:nvPr>
            <p:ph type="title"/>
          </p:nvPr>
        </p:nvSpPr>
        <p:spPr/>
        <p:txBody>
          <a:bodyPr>
            <a:normAutofit/>
          </a:bodyPr>
          <a:lstStyle/>
          <a:p>
            <a:r>
              <a:rPr lang="es-PE" sz="3200" dirty="0">
                <a:latin typeface="Arial" panose="020B0604020202020204" pitchFamily="34" charset="0"/>
                <a:cs typeface="Arial" panose="020B0604020202020204" pitchFamily="34" charset="0"/>
              </a:rPr>
              <a:t>VIOLENCIA PSÍQUICA</a:t>
            </a:r>
          </a:p>
        </p:txBody>
      </p:sp>
      <p:sp>
        <p:nvSpPr>
          <p:cNvPr id="3" name="Marcador de contenido 2">
            <a:extLst>
              <a:ext uri="{FF2B5EF4-FFF2-40B4-BE49-F238E27FC236}">
                <a16:creationId xmlns:a16="http://schemas.microsoft.com/office/drawing/2014/main" id="{CE6CDF72-43FE-4E0E-B51B-D20AB28B9C37}"/>
              </a:ext>
            </a:extLst>
          </p:cNvPr>
          <p:cNvSpPr>
            <a:spLocks noGrp="1"/>
          </p:cNvSpPr>
          <p:nvPr>
            <p:ph idx="1"/>
          </p:nvPr>
        </p:nvSpPr>
        <p:spPr>
          <a:xfrm>
            <a:off x="838200" y="1467293"/>
            <a:ext cx="10515600" cy="4709670"/>
          </a:xfrm>
        </p:spPr>
        <p:txBody>
          <a:bodyPr/>
          <a:lstStyle/>
          <a:p>
            <a:r>
              <a:rPr lang="es-PE" dirty="0"/>
              <a:t>La violencia psíquica -  referencia no sólo a la mente, sino que posee el matiz de enfermedad, de alteración de la mente que requiere atención médica. </a:t>
            </a:r>
          </a:p>
          <a:p>
            <a:r>
              <a:rPr lang="es-PE" dirty="0"/>
              <a:t>En este sentido, los términos psicológico y </a:t>
            </a:r>
            <a:r>
              <a:rPr lang="es-PE" dirty="0" err="1"/>
              <a:t>psí</a:t>
            </a:r>
            <a:r>
              <a:rPr lang="es-PE" dirty="0"/>
              <a:t>- quico no son diferentes, sino sucesivos, ya que, dependiendo de la víctima, el maltrato podrá quedarse en un daño psicológico o podrá provocar una enfermedad mental. </a:t>
            </a:r>
          </a:p>
        </p:txBody>
      </p:sp>
    </p:spTree>
    <p:extLst>
      <p:ext uri="{BB962C8B-B14F-4D97-AF65-F5344CB8AC3E}">
        <p14:creationId xmlns:p14="http://schemas.microsoft.com/office/powerpoint/2010/main" val="3890194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ECBAAD-5E68-4D79-B42D-ED4EE12936E5}"/>
              </a:ext>
            </a:extLst>
          </p:cNvPr>
          <p:cNvSpPr>
            <a:spLocks noGrp="1"/>
          </p:cNvSpPr>
          <p:nvPr>
            <p:ph type="title"/>
          </p:nvPr>
        </p:nvSpPr>
        <p:spPr/>
        <p:txBody>
          <a:bodyPr/>
          <a:lstStyle/>
          <a:p>
            <a:r>
              <a:rPr lang="es-PE" dirty="0"/>
              <a:t>Violencia Psíquica</a:t>
            </a:r>
          </a:p>
        </p:txBody>
      </p:sp>
      <p:sp>
        <p:nvSpPr>
          <p:cNvPr id="3" name="Marcador de contenido 2">
            <a:extLst>
              <a:ext uri="{FF2B5EF4-FFF2-40B4-BE49-F238E27FC236}">
                <a16:creationId xmlns:a16="http://schemas.microsoft.com/office/drawing/2014/main" id="{E6F83D1F-EE15-45AB-B2F1-0679A17D3950}"/>
              </a:ext>
            </a:extLst>
          </p:cNvPr>
          <p:cNvSpPr>
            <a:spLocks noGrp="1"/>
          </p:cNvSpPr>
          <p:nvPr>
            <p:ph idx="1"/>
          </p:nvPr>
        </p:nvSpPr>
        <p:spPr/>
        <p:txBody>
          <a:bodyPr/>
          <a:lstStyle/>
          <a:p>
            <a:r>
              <a:rPr lang="es-PE" dirty="0"/>
              <a:t>Es el ejercicio de la violencia psicológica suficiente para provocar un menoscabo o alteración psíquica en la víctima sin necesidad de que éste se produzca efectivamente. Dicho de otro modo, es la violencia ejercida de forma reiterada a través de un comportamiento  que produce o puede producir lesiones psíquicas.</a:t>
            </a:r>
          </a:p>
          <a:p>
            <a:r>
              <a:rPr lang="es-PE" dirty="0"/>
              <a:t>Delito de peligro </a:t>
            </a:r>
          </a:p>
          <a:p>
            <a:r>
              <a:rPr lang="es-PE" dirty="0"/>
              <a:t>Peligro de la salud mental </a:t>
            </a:r>
          </a:p>
        </p:txBody>
      </p:sp>
    </p:spTree>
    <p:extLst>
      <p:ext uri="{BB962C8B-B14F-4D97-AF65-F5344CB8AC3E}">
        <p14:creationId xmlns:p14="http://schemas.microsoft.com/office/powerpoint/2010/main" val="3535032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Daño Psíquico</a:t>
            </a:r>
          </a:p>
        </p:txBody>
      </p:sp>
      <p:sp>
        <p:nvSpPr>
          <p:cNvPr id="3" name="Marcador de contenido 2"/>
          <p:cNvSpPr>
            <a:spLocks noGrp="1"/>
          </p:cNvSpPr>
          <p:nvPr>
            <p:ph idx="1"/>
          </p:nvPr>
        </p:nvSpPr>
        <p:spPr>
          <a:xfrm>
            <a:off x="1143000" y="2057400"/>
            <a:ext cx="10391862" cy="4038600"/>
          </a:xfrm>
        </p:spPr>
        <p:txBody>
          <a:bodyPr>
            <a:normAutofit fontScale="77500" lnSpcReduction="20000"/>
          </a:bodyPr>
          <a:lstStyle/>
          <a:p>
            <a:pPr marL="0" indent="0" algn="just">
              <a:buNone/>
              <a:defRPr/>
            </a:pPr>
            <a:r>
              <a:rPr lang="es-PE" dirty="0">
                <a:solidFill>
                  <a:schemeClr val="tx1">
                    <a:lumMod val="50000"/>
                    <a:lumOff val="50000"/>
                  </a:schemeClr>
                </a:solidFill>
                <a:latin typeface="Arial" pitchFamily="34" charset="0"/>
                <a:cs typeface="Arial" pitchFamily="34" charset="0"/>
              </a:rPr>
              <a:t>Dos componentes:</a:t>
            </a:r>
          </a:p>
          <a:p>
            <a:pPr marL="0" indent="0" algn="just">
              <a:buNone/>
              <a:defRPr/>
            </a:pPr>
            <a:r>
              <a:rPr lang="es-PE" dirty="0">
                <a:solidFill>
                  <a:schemeClr val="tx1">
                    <a:lumMod val="50000"/>
                    <a:lumOff val="50000"/>
                  </a:schemeClr>
                </a:solidFill>
                <a:latin typeface="Arial" pitchFamily="34" charset="0"/>
                <a:cs typeface="Arial" pitchFamily="34" charset="0"/>
              </a:rPr>
              <a:t>	Lesión psíquica es una alteración clínica y aguda que incapacita a quien la sufre, para hacer frente a los requerimientos de la vida ordinaria a nivel personal, laboral, familiar y social. </a:t>
            </a:r>
          </a:p>
          <a:p>
            <a:pPr marL="0" indent="0" algn="just">
              <a:buNone/>
              <a:defRPr/>
            </a:pPr>
            <a:r>
              <a:rPr lang="es-PE" dirty="0">
                <a:solidFill>
                  <a:schemeClr val="tx1">
                    <a:lumMod val="50000"/>
                    <a:lumOff val="50000"/>
                  </a:schemeClr>
                </a:solidFill>
                <a:latin typeface="Arial" pitchFamily="34" charset="0"/>
                <a:cs typeface="Arial" pitchFamily="34" charset="0"/>
              </a:rPr>
              <a:t>	Secuelas emocionales, se refieren a la estabilización o </a:t>
            </a:r>
            <a:r>
              <a:rPr lang="es-PE" dirty="0" err="1">
                <a:solidFill>
                  <a:schemeClr val="tx1">
                    <a:lumMod val="50000"/>
                    <a:lumOff val="50000"/>
                  </a:schemeClr>
                </a:solidFill>
                <a:latin typeface="Arial" pitchFamily="34" charset="0"/>
                <a:cs typeface="Arial" pitchFamily="34" charset="0"/>
              </a:rPr>
              <a:t>cronificación</a:t>
            </a:r>
            <a:r>
              <a:rPr lang="es-PE" dirty="0">
                <a:solidFill>
                  <a:schemeClr val="tx1">
                    <a:lumMod val="50000"/>
                    <a:lumOff val="50000"/>
                  </a:schemeClr>
                </a:solidFill>
                <a:latin typeface="Arial" pitchFamily="34" charset="0"/>
                <a:cs typeface="Arial" pitchFamily="34" charset="0"/>
              </a:rPr>
              <a:t> del daño psíquico, a modo de cicatrices psicológicas, o la que en términos legales se conoce como menoscabo para la salud mental.  Discapacidad permanente que no remite con el paso del tiempo ni con un tratamiento adecuado).</a:t>
            </a:r>
          </a:p>
          <a:p>
            <a:pPr marL="0" indent="0" algn="just">
              <a:buNone/>
              <a:defRPr/>
            </a:pPr>
            <a:r>
              <a:rPr lang="es-PE" dirty="0">
                <a:solidFill>
                  <a:schemeClr val="tx1">
                    <a:lumMod val="50000"/>
                    <a:lumOff val="50000"/>
                  </a:schemeClr>
                </a:solidFill>
                <a:latin typeface="Arial" pitchFamily="34" charset="0"/>
                <a:cs typeface="Arial" pitchFamily="34" charset="0"/>
              </a:rPr>
              <a:t>	Las secuelas emocionales pueden conducir a la modificación permanente de la personalidad  con la aparición de rasgos nuevos y </a:t>
            </a:r>
            <a:r>
              <a:rPr lang="es-PE" dirty="0" err="1">
                <a:solidFill>
                  <a:schemeClr val="tx1">
                    <a:lumMod val="50000"/>
                    <a:lumOff val="50000"/>
                  </a:schemeClr>
                </a:solidFill>
                <a:latin typeface="Arial" pitchFamily="34" charset="0"/>
                <a:cs typeface="Arial" pitchFamily="34" charset="0"/>
              </a:rPr>
              <a:t>desadaptativos</a:t>
            </a:r>
            <a:r>
              <a:rPr lang="es-PE" dirty="0">
                <a:solidFill>
                  <a:schemeClr val="tx1">
                    <a:lumMod val="50000"/>
                    <a:lumOff val="50000"/>
                  </a:schemeClr>
                </a:solidFill>
                <a:latin typeface="Arial" pitchFamily="34" charset="0"/>
                <a:cs typeface="Arial" pitchFamily="34" charset="0"/>
              </a:rPr>
              <a:t> como la dependencia emocional, la suspicacia, hostilidad que se mantienen al menos durante dos años y que llevan a un deterioro de las relaciones interpersonales y a una falta de rendimiento en la actividad laboral</a:t>
            </a:r>
            <a:r>
              <a:rPr lang="es-PE" b="1" dirty="0">
                <a:solidFill>
                  <a:schemeClr val="tx1">
                    <a:lumMod val="50000"/>
                    <a:lumOff val="50000"/>
                  </a:schemeClr>
                </a:solidFill>
                <a:latin typeface="Arial" pitchFamily="34" charset="0"/>
                <a:cs typeface="Arial" pitchFamily="34" charset="0"/>
              </a:rPr>
              <a:t>. </a:t>
            </a:r>
          </a:p>
          <a:p>
            <a:endParaRPr lang="es-PE" dirty="0"/>
          </a:p>
        </p:txBody>
      </p:sp>
    </p:spTree>
    <p:extLst>
      <p:ext uri="{BB962C8B-B14F-4D97-AF65-F5344CB8AC3E}">
        <p14:creationId xmlns:p14="http://schemas.microsoft.com/office/powerpoint/2010/main" val="111127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570451" y="609600"/>
            <a:ext cx="10448069" cy="1356360"/>
          </a:xfrm>
        </p:spPr>
        <p:txBody>
          <a:bodyPr/>
          <a:lstStyle/>
          <a:p>
            <a:r>
              <a:rPr lang="es-ES_tradnl" altLang="es-PE" sz="3600" b="1" dirty="0">
                <a:solidFill>
                  <a:schemeClr val="tx1"/>
                </a:solidFill>
              </a:rPr>
              <a:t>Consecuencias   -  Psicológico</a:t>
            </a:r>
          </a:p>
        </p:txBody>
      </p:sp>
      <p:sp>
        <p:nvSpPr>
          <p:cNvPr id="28675" name="2 Marcador de contenido"/>
          <p:cNvSpPr>
            <a:spLocks noGrp="1"/>
          </p:cNvSpPr>
          <p:nvPr>
            <p:ph idx="1"/>
          </p:nvPr>
        </p:nvSpPr>
        <p:spPr>
          <a:xfrm>
            <a:off x="2095501" y="2071688"/>
            <a:ext cx="5286375" cy="4102100"/>
          </a:xfrm>
        </p:spPr>
        <p:txBody>
          <a:bodyPr>
            <a:normAutofit/>
          </a:bodyPr>
          <a:lstStyle/>
          <a:p>
            <a:pPr algn="ctr">
              <a:buFont typeface="Wingdings" panose="05000000000000000000" pitchFamily="2" charset="2"/>
              <a:buNone/>
            </a:pPr>
            <a:r>
              <a:rPr lang="es-ES_tradnl" altLang="es-PE" sz="2000"/>
              <a:t>	</a:t>
            </a:r>
            <a:endParaRPr lang="es-ES_tradnl" altLang="es-PE" sz="2400" b="1"/>
          </a:p>
          <a:p>
            <a:pPr algn="ctr">
              <a:buFont typeface="Wingdings" panose="05000000000000000000" pitchFamily="2" charset="2"/>
              <a:buNone/>
            </a:pPr>
            <a:endParaRPr lang="es-ES_tradnl" altLang="es-PE" sz="800"/>
          </a:p>
          <a:p>
            <a:pPr algn="just"/>
            <a:endParaRPr lang="es-ES_tradnl" altLang="es-PE" sz="1800"/>
          </a:p>
          <a:p>
            <a:pPr algn="just"/>
            <a:endParaRPr lang="es-ES_tradnl" altLang="es-PE" sz="1800"/>
          </a:p>
          <a:p>
            <a:pPr algn="just"/>
            <a:endParaRPr lang="es-ES_tradnl" altLang="es-PE" sz="1800"/>
          </a:p>
          <a:p>
            <a:endParaRPr lang="es-ES_tradnl" altLang="es-PE" sz="1800"/>
          </a:p>
          <a:p>
            <a:endParaRPr lang="es-ES_tradnl" altLang="es-PE" sz="2000"/>
          </a:p>
          <a:p>
            <a:endParaRPr lang="es-ES_tradnl" altLang="es-PE" sz="2000"/>
          </a:p>
          <a:p>
            <a:endParaRPr lang="es-ES_tradnl" altLang="es-PE" sz="2000"/>
          </a:p>
          <a:p>
            <a:pPr>
              <a:buFont typeface="Wingdings" panose="05000000000000000000" pitchFamily="2" charset="2"/>
              <a:buNone/>
            </a:pPr>
            <a:r>
              <a:rPr lang="es-ES_tradnl" altLang="es-PE" sz="2000" b="1"/>
              <a:t> </a:t>
            </a:r>
          </a:p>
          <a:p>
            <a:endParaRPr lang="es-ES_tradnl" altLang="es-PE" sz="2000"/>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1814" y="2143125"/>
            <a:ext cx="3476625"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CuadroTexto"/>
          <p:cNvSpPr txBox="1"/>
          <p:nvPr/>
        </p:nvSpPr>
        <p:spPr>
          <a:xfrm>
            <a:off x="2095501" y="2143126"/>
            <a:ext cx="4537075"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s-ES_tradnl" sz="1400" dirty="0"/>
              <a:t>Las huellas son diferentes según la personalidad del agresor</a:t>
            </a:r>
          </a:p>
        </p:txBody>
      </p:sp>
      <p:sp>
        <p:nvSpPr>
          <p:cNvPr id="13" name="12 CuadroTexto"/>
          <p:cNvSpPr txBox="1"/>
          <p:nvPr/>
        </p:nvSpPr>
        <p:spPr>
          <a:xfrm>
            <a:off x="2095501" y="2928939"/>
            <a:ext cx="4537075"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s-ES_tradnl" sz="1400" dirty="0"/>
              <a:t>No hay una sintomatología común a todas las mujeres maltratadas.</a:t>
            </a:r>
          </a:p>
        </p:txBody>
      </p:sp>
      <p:sp>
        <p:nvSpPr>
          <p:cNvPr id="14" name="13 CuadroTexto"/>
          <p:cNvSpPr txBox="1"/>
          <p:nvPr/>
        </p:nvSpPr>
        <p:spPr>
          <a:xfrm>
            <a:off x="2095501" y="3714750"/>
            <a:ext cx="4537075" cy="738664"/>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s-ES_tradnl" sz="1400" dirty="0"/>
              <a:t>A medida que avanza la escalada de violencia, cambia el estado de ánimo de la mujer: confusa, deprimida, con miedo, a merced del varón y/o el suicidio</a:t>
            </a:r>
          </a:p>
        </p:txBody>
      </p:sp>
      <p:sp>
        <p:nvSpPr>
          <p:cNvPr id="15" name="14 CuadroTexto"/>
          <p:cNvSpPr txBox="1"/>
          <p:nvPr/>
        </p:nvSpPr>
        <p:spPr>
          <a:xfrm>
            <a:off x="2095501" y="4929188"/>
            <a:ext cx="4537075" cy="52322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s-ES_tradnl" sz="1400" dirty="0"/>
              <a:t>Existen tres grandes huellas psicológicas: depresión, estrés postraumático y síndrome de Estocolmo.</a:t>
            </a:r>
          </a:p>
        </p:txBody>
      </p:sp>
      <p:sp>
        <p:nvSpPr>
          <p:cNvPr id="16" name="15 CuadroTexto"/>
          <p:cNvSpPr txBox="1"/>
          <p:nvPr/>
        </p:nvSpPr>
        <p:spPr>
          <a:xfrm>
            <a:off x="2095501" y="5929314"/>
            <a:ext cx="4537075" cy="52322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s-ES_tradnl" sz="1400" dirty="0"/>
              <a:t>El estado psicológico de la mujer influye ante sistema cuando pide ayuda.</a:t>
            </a:r>
          </a:p>
        </p:txBody>
      </p:sp>
      <p:sp>
        <p:nvSpPr>
          <p:cNvPr id="17" name="16 Rectángulo"/>
          <p:cNvSpPr/>
          <p:nvPr/>
        </p:nvSpPr>
        <p:spPr>
          <a:xfrm>
            <a:off x="5112582" y="1571626"/>
            <a:ext cx="1107996" cy="338554"/>
          </a:xfrm>
          <a:prstGeom prst="rect">
            <a:avLst/>
          </a:prstGeom>
        </p:spPr>
        <p:txBody>
          <a:bodyPr wrap="none">
            <a:spAutoFit/>
          </a:bodyPr>
          <a:lstStyle/>
          <a:p>
            <a:pPr algn="ctr">
              <a:buFont typeface="Wingdings" pitchFamily="2" charset="2"/>
              <a:buNone/>
              <a:defRPr/>
            </a:pPr>
            <a:r>
              <a:rPr lang="es-ES_tradnl" sz="1600" dirty="0">
                <a:cs typeface="Arial" charset="0"/>
              </a:rPr>
              <a:t>	</a:t>
            </a:r>
            <a:endParaRPr lang="es-ES_tradnl" sz="2400" dirty="0">
              <a:cs typeface="Arial" charset="0"/>
            </a:endParaRPr>
          </a:p>
        </p:txBody>
      </p:sp>
    </p:spTree>
    <p:extLst>
      <p:ext uri="{BB962C8B-B14F-4D97-AF65-F5344CB8AC3E}">
        <p14:creationId xmlns:p14="http://schemas.microsoft.com/office/powerpoint/2010/main" val="3491122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6E6802-C0E1-4A8A-BDFD-9582A3363C6F}"/>
              </a:ext>
            </a:extLst>
          </p:cNvPr>
          <p:cNvSpPr>
            <a:spLocks noGrp="1"/>
          </p:cNvSpPr>
          <p:nvPr>
            <p:ph type="title"/>
          </p:nvPr>
        </p:nvSpPr>
        <p:spPr>
          <a:xfrm>
            <a:off x="838200" y="365126"/>
            <a:ext cx="10515600" cy="676866"/>
          </a:xfrm>
        </p:spPr>
        <p:txBody>
          <a:bodyPr>
            <a:normAutofit fontScale="90000"/>
          </a:bodyPr>
          <a:lstStyle/>
          <a:p>
            <a:r>
              <a:rPr lang="es-PE" dirty="0"/>
              <a:t>Art. 13 del Reglamento </a:t>
            </a:r>
          </a:p>
        </p:txBody>
      </p:sp>
      <p:sp>
        <p:nvSpPr>
          <p:cNvPr id="3" name="Marcador de contenido 2">
            <a:extLst>
              <a:ext uri="{FF2B5EF4-FFF2-40B4-BE49-F238E27FC236}">
                <a16:creationId xmlns:a16="http://schemas.microsoft.com/office/drawing/2014/main" id="{34B1A120-9DA6-486D-8B8D-BB95760D8938}"/>
              </a:ext>
            </a:extLst>
          </p:cNvPr>
          <p:cNvSpPr>
            <a:spLocks noGrp="1"/>
          </p:cNvSpPr>
          <p:nvPr>
            <p:ph idx="1"/>
          </p:nvPr>
        </p:nvSpPr>
        <p:spPr>
          <a:xfrm>
            <a:off x="276447" y="1488558"/>
            <a:ext cx="11695813" cy="4688405"/>
          </a:xfrm>
        </p:spPr>
        <p:txBody>
          <a:bodyPr>
            <a:normAutofit fontScale="77500" lnSpcReduction="20000"/>
          </a:bodyPr>
          <a:lstStyle/>
          <a:p>
            <a:r>
              <a:rPr lang="es-PE" sz="2900" b="1" dirty="0">
                <a:latin typeface="Arial" panose="020B0604020202020204" pitchFamily="34" charset="0"/>
                <a:cs typeface="Arial" panose="020B0604020202020204" pitchFamily="34" charset="0"/>
              </a:rPr>
              <a:t>Artículo 13.- Certificados o informes sobre el estado de la salud mental de la víctima</a:t>
            </a:r>
            <a:endParaRPr lang="es-PE" sz="2900" dirty="0">
              <a:latin typeface="Arial" panose="020B0604020202020204" pitchFamily="34" charset="0"/>
              <a:cs typeface="Arial" panose="020B0604020202020204" pitchFamily="34" charset="0"/>
            </a:endParaRPr>
          </a:p>
          <a:p>
            <a:pPr marL="0" indent="0" algn="just">
              <a:buNone/>
            </a:pPr>
            <a:r>
              <a:rPr lang="es-PE" sz="2300" dirty="0">
                <a:latin typeface="Arial" panose="020B0604020202020204" pitchFamily="34" charset="0"/>
                <a:cs typeface="Arial" panose="020B0604020202020204" pitchFamily="34" charset="0"/>
              </a:rPr>
              <a:t>13.1. El Instituto de Medicina Legal y Ciencias Forenses del Ministerio Público, los establecimientos públicos de salud, los centros parroquiales y los establecimientos privados emiten certificados o informes relacionados a la salud mental de las víctimas que pueden constituir medios probatorios en los procesos de violencia. Los informes psicológicos de los Centros Emergencia Mujer y otros servicios estatales especializados también tienen valor probatorio en los procesos por violencia. Los certificados e informes se realizan conforme los parámetros que establezca la institución especializada.</a:t>
            </a:r>
          </a:p>
          <a:p>
            <a:pPr marL="0" indent="0" algn="just">
              <a:buNone/>
            </a:pPr>
            <a:r>
              <a:rPr lang="es-PE" sz="2300" dirty="0">
                <a:latin typeface="Arial" panose="020B0604020202020204" pitchFamily="34" charset="0"/>
                <a:cs typeface="Arial" panose="020B0604020202020204" pitchFamily="34" charset="0"/>
              </a:rPr>
              <a:t>Los certificados o informes tienen valor probatorio al momento de emitir las medidas de protección, medidas cautelares así como la acreditación del ilícito penal correspondiente</a:t>
            </a:r>
            <a:r>
              <a:rPr lang="es-PE" sz="2900" dirty="0">
                <a:latin typeface="Arial" panose="020B0604020202020204" pitchFamily="34" charset="0"/>
                <a:cs typeface="Arial" panose="020B0604020202020204" pitchFamily="34" charset="0"/>
              </a:rPr>
              <a:t>.</a:t>
            </a:r>
          </a:p>
          <a:p>
            <a:pPr marL="0" indent="0" algn="just">
              <a:buNone/>
            </a:pPr>
            <a:endParaRPr lang="es-PE" sz="2900" dirty="0">
              <a:latin typeface="Arial" panose="020B0604020202020204" pitchFamily="34" charset="0"/>
              <a:cs typeface="Arial" panose="020B0604020202020204" pitchFamily="34" charset="0"/>
            </a:endParaRPr>
          </a:p>
          <a:p>
            <a:pPr marL="0" indent="0" algn="just">
              <a:buNone/>
            </a:pPr>
            <a:r>
              <a:rPr lang="es-PE" sz="2600" dirty="0">
                <a:latin typeface="Arial" panose="020B0604020202020204" pitchFamily="34" charset="0"/>
                <a:cs typeface="Arial" panose="020B0604020202020204" pitchFamily="34" charset="0"/>
              </a:rPr>
              <a:t>13.2. Los certificados o informes pueden además:</a:t>
            </a:r>
          </a:p>
          <a:p>
            <a:pPr algn="just"/>
            <a:r>
              <a:rPr lang="es-PE" sz="2600" dirty="0">
                <a:latin typeface="Arial" panose="020B0604020202020204" pitchFamily="34" charset="0"/>
                <a:cs typeface="Arial" panose="020B0604020202020204" pitchFamily="34" charset="0"/>
              </a:rPr>
              <a:t>1. Indicar si existen condiciones de vulnerabilidad y si la víctima se encuentra en riesgo.</a:t>
            </a:r>
          </a:p>
          <a:p>
            <a:pPr algn="just"/>
            <a:r>
              <a:rPr lang="es-PE" sz="2600" dirty="0">
                <a:latin typeface="Arial" panose="020B0604020202020204" pitchFamily="34" charset="0"/>
                <a:cs typeface="Arial" panose="020B0604020202020204" pitchFamily="34" charset="0"/>
              </a:rPr>
              <a:t>2. Recomendar la realización de evaluaciones complementarias.</a:t>
            </a:r>
          </a:p>
          <a:p>
            <a:pPr marL="0" indent="0" algn="just">
              <a:buNone/>
            </a:pPr>
            <a:r>
              <a:rPr lang="es-PE" sz="2600" dirty="0">
                <a:latin typeface="Arial" panose="020B0604020202020204" pitchFamily="34" charset="0"/>
                <a:cs typeface="Arial" panose="020B0604020202020204" pitchFamily="34" charset="0"/>
              </a:rPr>
              <a:t>13.3 En caso de que el certificado o informe psicológico recomiende la realización de la evaluación complementaria, ésta puede ser ordenada por el Ministerio Público o el Poder Judicial que reciba el informe</a:t>
            </a:r>
          </a:p>
          <a:p>
            <a:endParaRPr lang="es-PE" dirty="0"/>
          </a:p>
        </p:txBody>
      </p:sp>
    </p:spTree>
    <p:extLst>
      <p:ext uri="{BB962C8B-B14F-4D97-AF65-F5344CB8AC3E}">
        <p14:creationId xmlns:p14="http://schemas.microsoft.com/office/powerpoint/2010/main" val="4110778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877C8-6837-484C-B92A-74315F26ED0D}"/>
              </a:ext>
            </a:extLst>
          </p:cNvPr>
          <p:cNvSpPr>
            <a:spLocks noGrp="1"/>
          </p:cNvSpPr>
          <p:nvPr>
            <p:ph type="title"/>
          </p:nvPr>
        </p:nvSpPr>
        <p:spPr/>
        <p:txBody>
          <a:bodyPr/>
          <a:lstStyle/>
          <a:p>
            <a:r>
              <a:rPr lang="es-PE" dirty="0"/>
              <a:t>El Juez: Análisis de la prueba pericial</a:t>
            </a:r>
          </a:p>
        </p:txBody>
      </p:sp>
      <p:sp>
        <p:nvSpPr>
          <p:cNvPr id="3" name="Marcador de contenido 2">
            <a:extLst>
              <a:ext uri="{FF2B5EF4-FFF2-40B4-BE49-F238E27FC236}">
                <a16:creationId xmlns:a16="http://schemas.microsoft.com/office/drawing/2014/main" id="{2CA90239-4229-46FD-ADBE-4F59722E0A58}"/>
              </a:ext>
            </a:extLst>
          </p:cNvPr>
          <p:cNvSpPr>
            <a:spLocks noGrp="1"/>
          </p:cNvSpPr>
          <p:nvPr>
            <p:ph idx="1"/>
          </p:nvPr>
        </p:nvSpPr>
        <p:spPr/>
        <p:txBody>
          <a:bodyPr/>
          <a:lstStyle/>
          <a:p>
            <a:r>
              <a:rPr lang="es-PE" dirty="0"/>
              <a:t>Implica atender a una serie de aspectos:</a:t>
            </a:r>
          </a:p>
          <a:p>
            <a:pPr marL="0" indent="0">
              <a:buNone/>
            </a:pPr>
            <a:r>
              <a:rPr lang="es-PE" dirty="0"/>
              <a:t>a) la validez científica del método usado, </a:t>
            </a:r>
          </a:p>
          <a:p>
            <a:pPr marL="0" indent="0">
              <a:buNone/>
            </a:pPr>
            <a:r>
              <a:rPr lang="es-PE" dirty="0"/>
              <a:t>b) el margen de error de medida y </a:t>
            </a:r>
          </a:p>
          <a:p>
            <a:pPr marL="0" indent="0">
              <a:buNone/>
            </a:pPr>
            <a:r>
              <a:rPr lang="es-PE" dirty="0"/>
              <a:t>c) la corrección técnico-procedimental en el empleo del método, esto es, de todo el proceso que se inicia con la recogida de datos hasta el análisis e interpretación de los mismos por personal cualificado y siguiendo el protocolo establecido</a:t>
            </a:r>
          </a:p>
        </p:txBody>
      </p:sp>
    </p:spTree>
    <p:extLst>
      <p:ext uri="{BB962C8B-B14F-4D97-AF65-F5344CB8AC3E}">
        <p14:creationId xmlns:p14="http://schemas.microsoft.com/office/powerpoint/2010/main" val="498012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5E5AB9-14CE-4505-89F8-AC2387E3FE51}"/>
              </a:ext>
            </a:extLst>
          </p:cNvPr>
          <p:cNvSpPr>
            <a:spLocks noGrp="1"/>
          </p:cNvSpPr>
          <p:nvPr>
            <p:ph type="title"/>
          </p:nvPr>
        </p:nvSpPr>
        <p:spPr/>
        <p:txBody>
          <a:bodyPr/>
          <a:lstStyle/>
          <a:p>
            <a:r>
              <a:rPr lang="es-PE" dirty="0"/>
              <a:t>La evaluación psicológica forense del riesgo de violencia</a:t>
            </a:r>
          </a:p>
        </p:txBody>
      </p:sp>
      <p:sp>
        <p:nvSpPr>
          <p:cNvPr id="3" name="Marcador de contenido 2">
            <a:extLst>
              <a:ext uri="{FF2B5EF4-FFF2-40B4-BE49-F238E27FC236}">
                <a16:creationId xmlns:a16="http://schemas.microsoft.com/office/drawing/2014/main" id="{8038039E-ADBE-42B5-BE61-61D8FAFD137B}"/>
              </a:ext>
            </a:extLst>
          </p:cNvPr>
          <p:cNvSpPr>
            <a:spLocks noGrp="1"/>
          </p:cNvSpPr>
          <p:nvPr>
            <p:ph idx="1"/>
          </p:nvPr>
        </p:nvSpPr>
        <p:spPr>
          <a:xfrm>
            <a:off x="318977" y="1825624"/>
            <a:ext cx="11034823" cy="4667251"/>
          </a:xfrm>
        </p:spPr>
        <p:txBody>
          <a:bodyPr>
            <a:normAutofit/>
          </a:bodyPr>
          <a:lstStyle/>
          <a:p>
            <a:r>
              <a:rPr lang="es-PE" sz="2000" dirty="0">
                <a:latin typeface="Arial" panose="020B0604020202020204" pitchFamily="34" charset="0"/>
                <a:cs typeface="Arial" panose="020B0604020202020204" pitchFamily="34" charset="0"/>
              </a:rPr>
              <a:t>Debe enmarcarse dentro del proceso de evaluación psicológica general.</a:t>
            </a:r>
          </a:p>
          <a:p>
            <a:r>
              <a:rPr lang="es-PE" sz="2000" dirty="0">
                <a:latin typeface="Arial" panose="020B0604020202020204" pitchFamily="34" charset="0"/>
                <a:cs typeface="Arial" panose="020B0604020202020204" pitchFamily="34" charset="0"/>
              </a:rPr>
              <a:t>Procedimiento reglado, fases establecidas propias del método científico positivo, de tal forma que pueda ser replicado, como ocurre en toda investigación científica” (Fernández-Ballesteros,     2007, p. 62).</a:t>
            </a:r>
          </a:p>
          <a:p>
            <a:pPr marL="0" indent="0">
              <a:buNone/>
            </a:pPr>
            <a:r>
              <a:rPr lang="es-PE" sz="2000" dirty="0">
                <a:latin typeface="Arial" panose="020B0604020202020204" pitchFamily="34" charset="0"/>
                <a:cs typeface="Arial" panose="020B0604020202020204" pitchFamily="34" charset="0"/>
              </a:rPr>
              <a:t>1) el proceso de evaluación supone un proceso de toma de decisiones durante el cual, con objeto de dar respuesta a la demanda planteada, el psicólogo debe plantearse distintos cursos de acción y decidir cuál o cuáles va a seguir, </a:t>
            </a:r>
          </a:p>
          <a:p>
            <a:pPr marL="0" indent="0">
              <a:buNone/>
            </a:pPr>
            <a:r>
              <a:rPr lang="es-PE" sz="2000" dirty="0">
                <a:latin typeface="Arial" panose="020B0604020202020204" pitchFamily="34" charset="0"/>
                <a:cs typeface="Arial" panose="020B0604020202020204" pitchFamily="34" charset="0"/>
              </a:rPr>
              <a:t>2) el proceso de evaluación es considerado una tarea de resolución de problemas (solicitud demandada) </a:t>
            </a:r>
          </a:p>
          <a:p>
            <a:pPr marL="0" indent="0">
              <a:buNone/>
            </a:pPr>
            <a:r>
              <a:rPr lang="es-PE" sz="2000" dirty="0">
                <a:latin typeface="Arial" panose="020B0604020202020204" pitchFamily="34" charset="0"/>
                <a:cs typeface="Arial" panose="020B0604020202020204" pitchFamily="34" charset="0"/>
              </a:rPr>
              <a:t>3) el proceso de evaluación requiere la formulación y la evaluación de hipótesis sobre la demanda realizada</a:t>
            </a:r>
            <a:r>
              <a:rPr lang="es-PE" sz="2000" dirty="0"/>
              <a:t>.</a:t>
            </a:r>
          </a:p>
        </p:txBody>
      </p:sp>
    </p:spTree>
    <p:extLst>
      <p:ext uri="{BB962C8B-B14F-4D97-AF65-F5344CB8AC3E}">
        <p14:creationId xmlns:p14="http://schemas.microsoft.com/office/powerpoint/2010/main" val="3368091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0822E1-011E-4410-A0BB-AA6D9BC3D49B}"/>
              </a:ext>
            </a:extLst>
          </p:cNvPr>
          <p:cNvSpPr>
            <a:spLocks noGrp="1"/>
          </p:cNvSpPr>
          <p:nvPr>
            <p:ph type="title"/>
          </p:nvPr>
        </p:nvSpPr>
        <p:spPr/>
        <p:txBody>
          <a:bodyPr/>
          <a:lstStyle/>
          <a:p>
            <a:r>
              <a:rPr lang="es-PE" dirty="0"/>
              <a:t>Requisitos previos al proceso de evaluación</a:t>
            </a:r>
          </a:p>
        </p:txBody>
      </p:sp>
      <p:sp>
        <p:nvSpPr>
          <p:cNvPr id="3" name="Marcador de contenido 2">
            <a:extLst>
              <a:ext uri="{FF2B5EF4-FFF2-40B4-BE49-F238E27FC236}">
                <a16:creationId xmlns:a16="http://schemas.microsoft.com/office/drawing/2014/main" id="{0D938E40-5B93-48A7-BFB5-53CEAF5EE15C}"/>
              </a:ext>
            </a:extLst>
          </p:cNvPr>
          <p:cNvSpPr>
            <a:spLocks noGrp="1"/>
          </p:cNvSpPr>
          <p:nvPr>
            <p:ph idx="1"/>
          </p:nvPr>
        </p:nvSpPr>
        <p:spPr/>
        <p:txBody>
          <a:bodyPr/>
          <a:lstStyle/>
          <a:p>
            <a:pPr marL="0" indent="0">
              <a:buNone/>
            </a:pPr>
            <a:r>
              <a:rPr lang="es-PE" dirty="0"/>
              <a:t>a) requisito de cualificación profesional del evaluador.</a:t>
            </a:r>
          </a:p>
          <a:p>
            <a:pPr marL="0" indent="0">
              <a:buNone/>
            </a:pPr>
            <a:r>
              <a:rPr lang="es-PE" dirty="0"/>
              <a:t>b) salvaguarda de los criterios técnicos en la toma de decisiones</a:t>
            </a:r>
          </a:p>
          <a:p>
            <a:pPr marL="0" indent="0">
              <a:buNone/>
            </a:pPr>
            <a:r>
              <a:rPr lang="es-PE" dirty="0"/>
              <a:t>c) salvaguarda de los principios éticos y legales (Fernández- Ballesteros et al., 2011).</a:t>
            </a:r>
          </a:p>
        </p:txBody>
      </p:sp>
    </p:spTree>
    <p:extLst>
      <p:ext uri="{BB962C8B-B14F-4D97-AF65-F5344CB8AC3E}">
        <p14:creationId xmlns:p14="http://schemas.microsoft.com/office/powerpoint/2010/main" val="1176065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EF0AE6-DC66-4703-B198-FA94E98FC3D4}"/>
              </a:ext>
            </a:extLst>
          </p:cNvPr>
          <p:cNvSpPr>
            <a:spLocks noGrp="1"/>
          </p:cNvSpPr>
          <p:nvPr>
            <p:ph type="title"/>
          </p:nvPr>
        </p:nvSpPr>
        <p:spPr/>
        <p:txBody>
          <a:bodyPr>
            <a:normAutofit/>
          </a:bodyPr>
          <a:lstStyle/>
          <a:p>
            <a:br>
              <a:rPr lang="es-PE" sz="2700" dirty="0">
                <a:latin typeface="Arial" panose="020B0604020202020204" pitchFamily="34" charset="0"/>
                <a:cs typeface="Arial" panose="020B0604020202020204" pitchFamily="34" charset="0"/>
              </a:rPr>
            </a:br>
            <a:r>
              <a:rPr lang="es-PE" sz="2700" dirty="0">
                <a:latin typeface="Arial" panose="020B0604020202020204" pitchFamily="34" charset="0"/>
                <a:cs typeface="Arial" panose="020B0604020202020204" pitchFamily="34" charset="0"/>
              </a:rPr>
              <a:t>Pericia – Técnico</a:t>
            </a:r>
            <a:endParaRPr lang="es-PE" dirty="0"/>
          </a:p>
        </p:txBody>
      </p:sp>
      <p:sp>
        <p:nvSpPr>
          <p:cNvPr id="3" name="Marcador de contenido 2">
            <a:extLst>
              <a:ext uri="{FF2B5EF4-FFF2-40B4-BE49-F238E27FC236}">
                <a16:creationId xmlns:a16="http://schemas.microsoft.com/office/drawing/2014/main" id="{FDCE49AB-7A01-4B4A-99E4-270AFD7554AF}"/>
              </a:ext>
            </a:extLst>
          </p:cNvPr>
          <p:cNvSpPr>
            <a:spLocks noGrp="1"/>
          </p:cNvSpPr>
          <p:nvPr>
            <p:ph idx="1"/>
          </p:nvPr>
        </p:nvSpPr>
        <p:spPr/>
        <p:txBody>
          <a:bodyPr/>
          <a:lstStyle/>
          <a:p>
            <a:endParaRPr lang="es-PE" dirty="0"/>
          </a:p>
          <a:p>
            <a:r>
              <a:rPr lang="es-PE" dirty="0"/>
              <a:t>1.- Proponer que la evaluación del riesgo se realice por dos peritos</a:t>
            </a:r>
          </a:p>
          <a:p>
            <a:pPr marL="0" indent="0">
              <a:buNone/>
            </a:pPr>
            <a:r>
              <a:rPr lang="es-PE" dirty="0"/>
              <a:t>psicólogos de forma independiente, ya que la validez </a:t>
            </a:r>
            <a:r>
              <a:rPr lang="es-PE" dirty="0" err="1"/>
              <a:t>interjueces</a:t>
            </a:r>
            <a:endParaRPr lang="es-PE" dirty="0"/>
          </a:p>
          <a:p>
            <a:pPr marL="0" indent="0">
              <a:buNone/>
            </a:pPr>
            <a:r>
              <a:rPr lang="es-PE" dirty="0"/>
              <a:t>parece aumentar la eficacia del pronóstico.</a:t>
            </a:r>
          </a:p>
        </p:txBody>
      </p:sp>
    </p:spTree>
    <p:extLst>
      <p:ext uri="{BB962C8B-B14F-4D97-AF65-F5344CB8AC3E}">
        <p14:creationId xmlns:p14="http://schemas.microsoft.com/office/powerpoint/2010/main" val="77675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B028F-44E7-4A30-A808-093887DAB9F6}"/>
              </a:ext>
            </a:extLst>
          </p:cNvPr>
          <p:cNvSpPr>
            <a:spLocks noGrp="1"/>
          </p:cNvSpPr>
          <p:nvPr>
            <p:ph type="title"/>
          </p:nvPr>
        </p:nvSpPr>
        <p:spPr/>
        <p:txBody>
          <a:bodyPr/>
          <a:lstStyle/>
          <a:p>
            <a:r>
              <a:rPr lang="es-PE" dirty="0"/>
              <a:t>VIOLENCIA PSICOLOGICA</a:t>
            </a:r>
          </a:p>
        </p:txBody>
      </p:sp>
      <p:sp>
        <p:nvSpPr>
          <p:cNvPr id="3" name="Marcador de contenido 2">
            <a:extLst>
              <a:ext uri="{FF2B5EF4-FFF2-40B4-BE49-F238E27FC236}">
                <a16:creationId xmlns:a16="http://schemas.microsoft.com/office/drawing/2014/main" id="{7D67B617-C4A3-4D46-B028-F2189AE435BC}"/>
              </a:ext>
            </a:extLst>
          </p:cNvPr>
          <p:cNvSpPr>
            <a:spLocks noGrp="1"/>
          </p:cNvSpPr>
          <p:nvPr>
            <p:ph idx="1"/>
          </p:nvPr>
        </p:nvSpPr>
        <p:spPr>
          <a:xfrm>
            <a:off x="838200" y="1435395"/>
            <a:ext cx="10515600" cy="4741568"/>
          </a:xfrm>
        </p:spPr>
        <p:txBody>
          <a:bodyPr>
            <a:normAutofit fontScale="47500" lnSpcReduction="20000"/>
          </a:bodyPr>
          <a:lstStyle/>
          <a:p>
            <a:pPr marL="45720" indent="0">
              <a:lnSpc>
                <a:spcPct val="100000"/>
              </a:lnSpc>
              <a:buNone/>
            </a:pPr>
            <a:r>
              <a:rPr lang="es-PE" dirty="0">
                <a:latin typeface="Arial" panose="020B0604020202020204" pitchFamily="34" charset="0"/>
                <a:cs typeface="Arial" panose="020B0604020202020204" pitchFamily="34" charset="0"/>
              </a:rPr>
              <a:t>La violencia Psicológica ha recibido varias denominaciones como:</a:t>
            </a:r>
          </a:p>
          <a:p>
            <a:pPr marL="45720" indent="0">
              <a:lnSpc>
                <a:spcPct val="100000"/>
              </a:lnSpc>
              <a:spcBef>
                <a:spcPts val="1800"/>
              </a:spcBef>
              <a:buNone/>
            </a:pPr>
            <a:r>
              <a:rPr lang="es-PE" dirty="0">
                <a:latin typeface="Arial" panose="020B0604020202020204" pitchFamily="34" charset="0"/>
                <a:cs typeface="Arial" panose="020B0604020202020204" pitchFamily="34" charset="0"/>
              </a:rPr>
              <a:t>	</a:t>
            </a:r>
            <a:r>
              <a:rPr lang="es-PE" sz="3300" dirty="0">
                <a:latin typeface="Arial" panose="020B0604020202020204" pitchFamily="34" charset="0"/>
                <a:cs typeface="Arial" panose="020B0604020202020204" pitchFamily="34" charset="0"/>
              </a:rPr>
              <a:t>Abuso no físico (Hudson y </a:t>
            </a:r>
            <a:r>
              <a:rPr lang="es-PE" sz="3300" dirty="0" err="1">
                <a:latin typeface="Arial" panose="020B0604020202020204" pitchFamily="34" charset="0"/>
                <a:cs typeface="Arial" panose="020B0604020202020204" pitchFamily="34" charset="0"/>
              </a:rPr>
              <a:t>McIntosh</a:t>
            </a:r>
            <a:r>
              <a:rPr lang="es-PE" sz="3300" dirty="0">
                <a:latin typeface="Arial" panose="020B0604020202020204" pitchFamily="34" charset="0"/>
                <a:cs typeface="Arial" panose="020B0604020202020204" pitchFamily="34" charset="0"/>
              </a:rPr>
              <a:t>, 1981)</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Abuso indirecto (</a:t>
            </a:r>
            <a:r>
              <a:rPr lang="es-PE" sz="3300" dirty="0" err="1">
                <a:latin typeface="Arial" panose="020B0604020202020204" pitchFamily="34" charset="0"/>
                <a:cs typeface="Arial" panose="020B0604020202020204" pitchFamily="34" charset="0"/>
              </a:rPr>
              <a:t>Gondolf</a:t>
            </a:r>
            <a:r>
              <a:rPr lang="es-PE" sz="3300" dirty="0">
                <a:latin typeface="Arial" panose="020B0604020202020204" pitchFamily="34" charset="0"/>
                <a:cs typeface="Arial" panose="020B0604020202020204" pitchFamily="34" charset="0"/>
              </a:rPr>
              <a:t>, 1987)</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Abuso emocional (</a:t>
            </a:r>
            <a:r>
              <a:rPr lang="es-PE" sz="3300" dirty="0" err="1">
                <a:latin typeface="Arial" panose="020B0604020202020204" pitchFamily="34" charset="0"/>
                <a:cs typeface="Arial" panose="020B0604020202020204" pitchFamily="34" charset="0"/>
              </a:rPr>
              <a:t>NiCarthy</a:t>
            </a:r>
            <a:r>
              <a:rPr lang="es-PE" sz="3300" dirty="0">
                <a:latin typeface="Arial" panose="020B0604020202020204" pitchFamily="34" charset="0"/>
                <a:cs typeface="Arial" panose="020B0604020202020204" pitchFamily="34" charset="0"/>
              </a:rPr>
              <a:t>, 1986)</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Abuso psicológico (Walker, 1984)</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Agresión psicológica (Murphy y O’Leary, 1989)</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Maltrato psicológico (Tolman, 1989)</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Tortura mental o psicológica (Russell, 1982)</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Abuso verbal (Evans, 1996)</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Terrorismo íntimo (Johnson y Ferraro, 2000)</a:t>
            </a:r>
          </a:p>
          <a:p>
            <a:pPr marL="45720" indent="0">
              <a:lnSpc>
                <a:spcPct val="100000"/>
              </a:lnSpc>
              <a:spcBef>
                <a:spcPts val="1800"/>
              </a:spcBef>
              <a:buNone/>
            </a:pPr>
            <a:r>
              <a:rPr lang="es-PE" sz="3300" dirty="0">
                <a:latin typeface="Arial" panose="020B0604020202020204" pitchFamily="34" charset="0"/>
                <a:cs typeface="Arial" panose="020B0604020202020204" pitchFamily="34" charset="0"/>
              </a:rPr>
              <a:t>	Violencia invisible (Asensi, 2008)</a:t>
            </a:r>
          </a:p>
        </p:txBody>
      </p:sp>
    </p:spTree>
    <p:extLst>
      <p:ext uri="{BB962C8B-B14F-4D97-AF65-F5344CB8AC3E}">
        <p14:creationId xmlns:p14="http://schemas.microsoft.com/office/powerpoint/2010/main" val="38104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39844-EE08-49BE-8CF0-DC9C4C5D2516}"/>
              </a:ext>
            </a:extLst>
          </p:cNvPr>
          <p:cNvSpPr>
            <a:spLocks noGrp="1"/>
          </p:cNvSpPr>
          <p:nvPr>
            <p:ph type="title"/>
          </p:nvPr>
        </p:nvSpPr>
        <p:spPr/>
        <p:txBody>
          <a:bodyPr/>
          <a:lstStyle/>
          <a:p>
            <a:r>
              <a:rPr lang="es-PE" dirty="0">
                <a:latin typeface="Arial" panose="020B0604020202020204" pitchFamily="34" charset="0"/>
                <a:cs typeface="Arial" panose="020B0604020202020204" pitchFamily="34" charset="0"/>
              </a:rPr>
              <a:t>Pericia – Técnico</a:t>
            </a:r>
            <a:endParaRPr lang="es-PE" dirty="0"/>
          </a:p>
        </p:txBody>
      </p:sp>
      <p:sp>
        <p:nvSpPr>
          <p:cNvPr id="3" name="Marcador de contenido 2">
            <a:extLst>
              <a:ext uri="{FF2B5EF4-FFF2-40B4-BE49-F238E27FC236}">
                <a16:creationId xmlns:a16="http://schemas.microsoft.com/office/drawing/2014/main" id="{B34B12C6-5240-4634-B658-A0EB0B85FF60}"/>
              </a:ext>
            </a:extLst>
          </p:cNvPr>
          <p:cNvSpPr>
            <a:spLocks noGrp="1"/>
          </p:cNvSpPr>
          <p:nvPr>
            <p:ph idx="1"/>
          </p:nvPr>
        </p:nvSpPr>
        <p:spPr/>
        <p:txBody>
          <a:bodyPr/>
          <a:lstStyle/>
          <a:p>
            <a:pPr marL="0" indent="0">
              <a:buNone/>
            </a:pPr>
            <a:r>
              <a:rPr lang="es-PE" dirty="0"/>
              <a:t>2.- Que en el informe se recogiese la cualificación y experiencia</a:t>
            </a:r>
          </a:p>
          <a:p>
            <a:pPr marL="0" indent="0">
              <a:buNone/>
            </a:pPr>
            <a:r>
              <a:rPr lang="es-PE" dirty="0"/>
              <a:t>profesional y/o académica de los peritos intervinientes en relación</a:t>
            </a:r>
          </a:p>
          <a:p>
            <a:pPr marL="0" indent="0">
              <a:buNone/>
            </a:pPr>
            <a:r>
              <a:rPr lang="es-PE" dirty="0"/>
              <a:t>el campo de la valoración del riesgo de violencia.</a:t>
            </a:r>
          </a:p>
        </p:txBody>
      </p:sp>
    </p:spTree>
    <p:extLst>
      <p:ext uri="{BB962C8B-B14F-4D97-AF65-F5344CB8AC3E}">
        <p14:creationId xmlns:p14="http://schemas.microsoft.com/office/powerpoint/2010/main" val="2579324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3247FC-AE72-4AFE-971C-95471C1FB855}"/>
              </a:ext>
            </a:extLst>
          </p:cNvPr>
          <p:cNvSpPr>
            <a:spLocks noGrp="1"/>
          </p:cNvSpPr>
          <p:nvPr>
            <p:ph type="title"/>
          </p:nvPr>
        </p:nvSpPr>
        <p:spPr/>
        <p:txBody>
          <a:bodyPr/>
          <a:lstStyle/>
          <a:p>
            <a:r>
              <a:rPr lang="es-PE" dirty="0">
                <a:latin typeface="Arial" panose="020B0604020202020204" pitchFamily="34" charset="0"/>
                <a:cs typeface="Arial" panose="020B0604020202020204" pitchFamily="34" charset="0"/>
              </a:rPr>
              <a:t>Pericia – Técnico</a:t>
            </a:r>
            <a:endParaRPr lang="es-PE" dirty="0"/>
          </a:p>
        </p:txBody>
      </p:sp>
      <p:sp>
        <p:nvSpPr>
          <p:cNvPr id="3" name="Marcador de contenido 2">
            <a:extLst>
              <a:ext uri="{FF2B5EF4-FFF2-40B4-BE49-F238E27FC236}">
                <a16:creationId xmlns:a16="http://schemas.microsoft.com/office/drawing/2014/main" id="{D6A4B1AF-3686-4C77-8B94-F4BB4BD1AEB6}"/>
              </a:ext>
            </a:extLst>
          </p:cNvPr>
          <p:cNvSpPr>
            <a:spLocks noGrp="1"/>
          </p:cNvSpPr>
          <p:nvPr>
            <p:ph idx="1"/>
          </p:nvPr>
        </p:nvSpPr>
        <p:spPr/>
        <p:txBody>
          <a:bodyPr>
            <a:noAutofit/>
          </a:bodyPr>
          <a:lstStyle/>
          <a:p>
            <a:pPr algn="just"/>
            <a:r>
              <a:rPr lang="es-PE" sz="1600" dirty="0">
                <a:latin typeface="Arial" panose="020B0604020202020204" pitchFamily="34" charset="0"/>
                <a:cs typeface="Arial" panose="020B0604020202020204" pitchFamily="34" charset="0"/>
              </a:rPr>
              <a:t>3. Recoger de forma ordenada los pasos seguidos, reflejando el nivel de inferencia realizada, lo cual incluye:</a:t>
            </a:r>
          </a:p>
          <a:p>
            <a:pPr algn="just">
              <a:buFont typeface="Wingdings" panose="05000000000000000000" pitchFamily="2" charset="2"/>
              <a:buChar char="Ø"/>
            </a:pPr>
            <a:r>
              <a:rPr lang="es-PE" sz="1600" dirty="0">
                <a:latin typeface="Arial" panose="020B0604020202020204" pitchFamily="34" charset="0"/>
                <a:cs typeface="Arial" panose="020B0604020202020204" pitchFamily="34" charset="0"/>
              </a:rPr>
              <a:t>Identificar la guía seleccionada para orientar el proceso de evaluación.</a:t>
            </a:r>
          </a:p>
          <a:p>
            <a:pPr algn="just">
              <a:buFont typeface="Wingdings" panose="05000000000000000000" pitchFamily="2" charset="2"/>
              <a:buChar char="Ø"/>
            </a:pPr>
            <a:r>
              <a:rPr lang="es-PE" sz="1600" dirty="0">
                <a:latin typeface="Arial" panose="020B0604020202020204" pitchFamily="34" charset="0"/>
                <a:cs typeface="Arial" panose="020B0604020202020204" pitchFamily="34" charset="0"/>
              </a:rPr>
              <a:t>Señalar las bondades métricas del instrumento asociadas a los estudios de validación y/o adaptación.</a:t>
            </a:r>
          </a:p>
          <a:p>
            <a:pPr algn="just">
              <a:buFont typeface="Wingdings" panose="05000000000000000000" pitchFamily="2" charset="2"/>
              <a:buChar char="Ø"/>
            </a:pPr>
            <a:r>
              <a:rPr lang="es-PE" sz="1600" dirty="0">
                <a:latin typeface="Arial" panose="020B0604020202020204" pitchFamily="34" charset="0"/>
                <a:cs typeface="Arial" panose="020B0604020202020204" pitchFamily="34" charset="0"/>
              </a:rPr>
              <a:t>La cantidad y calidad de la información manejada para ponderar cada uno de los factores de riesgo. Para ello deberá</a:t>
            </a:r>
          </a:p>
          <a:p>
            <a:pPr algn="just"/>
            <a:r>
              <a:rPr lang="es-PE" sz="1600" dirty="0">
                <a:latin typeface="Arial" panose="020B0604020202020204" pitchFamily="34" charset="0"/>
                <a:cs typeface="Arial" panose="020B0604020202020204" pitchFamily="34" charset="0"/>
              </a:rPr>
              <a:t>especificarse las fuentes de información consultadas para la puntuación de cada factor. Se explicitarán también los indicadores</a:t>
            </a:r>
          </a:p>
          <a:p>
            <a:pPr algn="just"/>
            <a:r>
              <a:rPr lang="es-PE" sz="1600" dirty="0">
                <a:latin typeface="Arial" panose="020B0604020202020204" pitchFamily="34" charset="0"/>
                <a:cs typeface="Arial" panose="020B0604020202020204" pitchFamily="34" charset="0"/>
              </a:rPr>
              <a:t>de riesgo utilizados para ponderar cada factor y la justificación para el valor otorgado a cada uno de ellos (validez</a:t>
            </a:r>
          </a:p>
          <a:p>
            <a:pPr algn="just"/>
            <a:r>
              <a:rPr lang="es-PE" sz="1600" dirty="0">
                <a:latin typeface="Arial" panose="020B0604020202020204" pitchFamily="34" charset="0"/>
                <a:cs typeface="Arial" panose="020B0604020202020204" pitchFamily="34" charset="0"/>
              </a:rPr>
              <a:t>convergente)</a:t>
            </a:r>
          </a:p>
          <a:p>
            <a:pPr algn="just">
              <a:buFont typeface="Wingdings" panose="05000000000000000000" pitchFamily="2" charset="2"/>
              <a:buChar char="Ø"/>
            </a:pPr>
            <a:r>
              <a:rPr lang="es-PE" sz="1600" dirty="0">
                <a:latin typeface="Arial" panose="020B0604020202020204" pitchFamily="34" charset="0"/>
                <a:cs typeface="Arial" panose="020B0604020202020204" pitchFamily="34" charset="0"/>
              </a:rPr>
              <a:t>El proceso de decisión para llegar al pronóstico arrojado. Debería recoger de la forma más descriptiva posible el proceso de</a:t>
            </a:r>
          </a:p>
          <a:p>
            <a:pPr algn="just"/>
            <a:r>
              <a:rPr lang="es-PE" sz="1600" dirty="0">
                <a:latin typeface="Arial" panose="020B0604020202020204" pitchFamily="34" charset="0"/>
                <a:cs typeface="Arial" panose="020B0604020202020204" pitchFamily="34" charset="0"/>
              </a:rPr>
              <a:t>racionalización seguido en la combinación de factores (formulación del caso).</a:t>
            </a:r>
          </a:p>
        </p:txBody>
      </p:sp>
    </p:spTree>
    <p:extLst>
      <p:ext uri="{BB962C8B-B14F-4D97-AF65-F5344CB8AC3E}">
        <p14:creationId xmlns:p14="http://schemas.microsoft.com/office/powerpoint/2010/main" val="777409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40B85-6E82-4F5D-8D7B-79F295504510}"/>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BEB3D86D-1E21-457A-B448-9E79A8FD685B}"/>
              </a:ext>
            </a:extLst>
          </p:cNvPr>
          <p:cNvSpPr>
            <a:spLocks noGrp="1"/>
          </p:cNvSpPr>
          <p:nvPr>
            <p:ph idx="1"/>
          </p:nvPr>
        </p:nvSpPr>
        <p:spPr/>
        <p:txBody>
          <a:bodyPr/>
          <a:lstStyle/>
          <a:p>
            <a:endParaRPr lang="es-PE" dirty="0"/>
          </a:p>
          <a:p>
            <a:r>
              <a:rPr lang="es-PE" dirty="0"/>
              <a:t>jennypsicologia@hotmail.com</a:t>
            </a:r>
          </a:p>
        </p:txBody>
      </p:sp>
    </p:spTree>
    <p:extLst>
      <p:ext uri="{BB962C8B-B14F-4D97-AF65-F5344CB8AC3E}">
        <p14:creationId xmlns:p14="http://schemas.microsoft.com/office/powerpoint/2010/main" val="401276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179FC7-F84D-47AF-B11C-CDC936C405DE}"/>
              </a:ext>
            </a:extLst>
          </p:cNvPr>
          <p:cNvSpPr>
            <a:spLocks noGrp="1"/>
          </p:cNvSpPr>
          <p:nvPr>
            <p:ph type="title"/>
          </p:nvPr>
        </p:nvSpPr>
        <p:spPr/>
        <p:txBody>
          <a:bodyPr/>
          <a:lstStyle/>
          <a:p>
            <a:r>
              <a:rPr lang="es-PE" dirty="0"/>
              <a:t>La conducta violenta:</a:t>
            </a:r>
          </a:p>
        </p:txBody>
      </p:sp>
      <p:sp>
        <p:nvSpPr>
          <p:cNvPr id="3" name="Marcador de contenido 2">
            <a:extLst>
              <a:ext uri="{FF2B5EF4-FFF2-40B4-BE49-F238E27FC236}">
                <a16:creationId xmlns:a16="http://schemas.microsoft.com/office/drawing/2014/main" id="{ADC9027A-C74B-4111-BF86-A2076B36DB6D}"/>
              </a:ext>
            </a:extLst>
          </p:cNvPr>
          <p:cNvSpPr>
            <a:spLocks noGrp="1"/>
          </p:cNvSpPr>
          <p:nvPr>
            <p:ph idx="1"/>
          </p:nvPr>
        </p:nvSpPr>
        <p:spPr/>
        <p:txBody>
          <a:bodyPr>
            <a:normAutofit/>
          </a:bodyPr>
          <a:lstStyle/>
          <a:p>
            <a:pPr marL="514350" indent="-514350">
              <a:buAutoNum type="alphaLcParenR"/>
            </a:pPr>
            <a:r>
              <a:rPr lang="es-PE" dirty="0"/>
              <a:t>Carácter intencional: busca un fin concreto de muy diversa índole</a:t>
            </a:r>
          </a:p>
          <a:p>
            <a:pPr marL="514350" indent="-514350">
              <a:buAutoNum type="alphaLcParenR"/>
            </a:pPr>
            <a:r>
              <a:rPr lang="es-PE" dirty="0"/>
              <a:t>Las consecuencias negativas o el peligro que conlleva, sobre objetos, otras personas o uno mismo </a:t>
            </a:r>
          </a:p>
          <a:p>
            <a:pPr marL="514350" indent="-514350">
              <a:buAutoNum type="alphaLcParenR"/>
            </a:pPr>
            <a:r>
              <a:rPr lang="es-PE" dirty="0"/>
              <a:t>Variedad expresiva: física, psíquica, sexual o por privación</a:t>
            </a:r>
          </a:p>
          <a:p>
            <a:pPr marL="0" indent="0">
              <a:buNone/>
            </a:pPr>
            <a:r>
              <a:rPr lang="es-PE" dirty="0"/>
              <a:t>       o abandono.</a:t>
            </a:r>
          </a:p>
          <a:p>
            <a:pPr marL="0" indent="0">
              <a:buNone/>
            </a:pPr>
            <a:r>
              <a:rPr lang="es-PE" dirty="0"/>
              <a:t>En este sentido, la OMS (2002) atendiendo a la direccionalidad de la violencia —</a:t>
            </a:r>
            <a:r>
              <a:rPr lang="es-PE" dirty="0" err="1"/>
              <a:t>autoinflingida</a:t>
            </a:r>
            <a:r>
              <a:rPr lang="es-PE" dirty="0"/>
              <a:t>, interpersonal o colectiva, señala y diferencia  más de sesenta tipos de conductas violentas</a:t>
            </a:r>
          </a:p>
        </p:txBody>
      </p:sp>
    </p:spTree>
    <p:extLst>
      <p:ext uri="{BB962C8B-B14F-4D97-AF65-F5344CB8AC3E}">
        <p14:creationId xmlns:p14="http://schemas.microsoft.com/office/powerpoint/2010/main" val="1741595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FA6CD-3F7B-4984-8EAC-DA7E7A1FF3FE}"/>
              </a:ext>
            </a:extLst>
          </p:cNvPr>
          <p:cNvSpPr>
            <a:spLocks noGrp="1"/>
          </p:cNvSpPr>
          <p:nvPr>
            <p:ph type="title"/>
          </p:nvPr>
        </p:nvSpPr>
        <p:spPr>
          <a:xfrm>
            <a:off x="838200" y="365125"/>
            <a:ext cx="10515600" cy="815089"/>
          </a:xfrm>
        </p:spPr>
        <p:txBody>
          <a:bodyPr>
            <a:normAutofit/>
          </a:bodyPr>
          <a:lstStyle/>
          <a:p>
            <a:r>
              <a:rPr lang="es-PE" sz="2400" dirty="0">
                <a:latin typeface="Arial" panose="020B0604020202020204" pitchFamily="34" charset="0"/>
                <a:cs typeface="Arial" panose="020B0604020202020204" pitchFamily="34" charset="0"/>
              </a:rPr>
              <a:t>Factores explicativos de la conducta violenta aportados por distintos campos científicos</a:t>
            </a:r>
          </a:p>
        </p:txBody>
      </p:sp>
      <p:graphicFrame>
        <p:nvGraphicFramePr>
          <p:cNvPr id="4" name="Marcador de contenido 3">
            <a:extLst>
              <a:ext uri="{FF2B5EF4-FFF2-40B4-BE49-F238E27FC236}">
                <a16:creationId xmlns:a16="http://schemas.microsoft.com/office/drawing/2014/main" id="{B9506CB2-EE0B-4EC9-80F1-13739941AD80}"/>
              </a:ext>
            </a:extLst>
          </p:cNvPr>
          <p:cNvGraphicFramePr>
            <a:graphicFrameLocks noGrp="1"/>
          </p:cNvGraphicFramePr>
          <p:nvPr>
            <p:ph idx="1"/>
            <p:extLst>
              <p:ext uri="{D42A27DB-BD31-4B8C-83A1-F6EECF244321}">
                <p14:modId xmlns:p14="http://schemas.microsoft.com/office/powerpoint/2010/main" val="2625481402"/>
              </p:ext>
            </p:extLst>
          </p:nvPr>
        </p:nvGraphicFramePr>
        <p:xfrm>
          <a:off x="318978" y="1392865"/>
          <a:ext cx="11717081" cy="5107210"/>
        </p:xfrm>
        <a:graphic>
          <a:graphicData uri="http://schemas.openxmlformats.org/drawingml/2006/table">
            <a:tbl>
              <a:tblPr firstRow="1" bandRow="1">
                <a:tableStyleId>{5C22544A-7EE6-4342-B048-85BDC9FD1C3A}</a:tableStyleId>
              </a:tblPr>
              <a:tblGrid>
                <a:gridCol w="1850064">
                  <a:extLst>
                    <a:ext uri="{9D8B030D-6E8A-4147-A177-3AD203B41FA5}">
                      <a16:colId xmlns:a16="http://schemas.microsoft.com/office/drawing/2014/main" val="2903935352"/>
                    </a:ext>
                  </a:extLst>
                </a:gridCol>
                <a:gridCol w="2055630">
                  <a:extLst>
                    <a:ext uri="{9D8B030D-6E8A-4147-A177-3AD203B41FA5}">
                      <a16:colId xmlns:a16="http://schemas.microsoft.com/office/drawing/2014/main" val="2982989194"/>
                    </a:ext>
                  </a:extLst>
                </a:gridCol>
                <a:gridCol w="2399412">
                  <a:extLst>
                    <a:ext uri="{9D8B030D-6E8A-4147-A177-3AD203B41FA5}">
                      <a16:colId xmlns:a16="http://schemas.microsoft.com/office/drawing/2014/main" val="235726708"/>
                    </a:ext>
                  </a:extLst>
                </a:gridCol>
                <a:gridCol w="1775637">
                  <a:extLst>
                    <a:ext uri="{9D8B030D-6E8A-4147-A177-3AD203B41FA5}">
                      <a16:colId xmlns:a16="http://schemas.microsoft.com/office/drawing/2014/main" val="4218283512"/>
                    </a:ext>
                  </a:extLst>
                </a:gridCol>
                <a:gridCol w="1857531">
                  <a:extLst>
                    <a:ext uri="{9D8B030D-6E8A-4147-A177-3AD203B41FA5}">
                      <a16:colId xmlns:a16="http://schemas.microsoft.com/office/drawing/2014/main" val="1900513308"/>
                    </a:ext>
                  </a:extLst>
                </a:gridCol>
                <a:gridCol w="1778807">
                  <a:extLst>
                    <a:ext uri="{9D8B030D-6E8A-4147-A177-3AD203B41FA5}">
                      <a16:colId xmlns:a16="http://schemas.microsoft.com/office/drawing/2014/main" val="70141856"/>
                    </a:ext>
                  </a:extLst>
                </a:gridCol>
              </a:tblGrid>
              <a:tr h="362160">
                <a:tc>
                  <a:txBody>
                    <a:bodyPr/>
                    <a:lstStyle/>
                    <a:p>
                      <a:r>
                        <a:rPr lang="es-PE" sz="1800" b="0" i="0" u="none" strike="noStrike" kern="1200" baseline="0" dirty="0">
                          <a:solidFill>
                            <a:schemeClr val="lt1"/>
                          </a:solidFill>
                          <a:latin typeface="+mn-lt"/>
                          <a:ea typeface="+mn-ea"/>
                          <a:cs typeface="+mn-cs"/>
                        </a:rPr>
                        <a:t>Biología</a:t>
                      </a:r>
                      <a:endParaRPr lang="es-PE" dirty="0"/>
                    </a:p>
                  </a:txBody>
                  <a:tcPr/>
                </a:tc>
                <a:tc>
                  <a:txBody>
                    <a:bodyPr/>
                    <a:lstStyle/>
                    <a:p>
                      <a:r>
                        <a:rPr lang="es-PE" sz="1800" b="0" i="0" u="none" strike="noStrike" kern="1200" baseline="0" dirty="0">
                          <a:solidFill>
                            <a:schemeClr val="lt1"/>
                          </a:solidFill>
                          <a:latin typeface="+mn-lt"/>
                          <a:ea typeface="+mn-ea"/>
                          <a:cs typeface="+mn-cs"/>
                        </a:rPr>
                        <a:t>Psicología</a:t>
                      </a:r>
                      <a:endParaRPr lang="es-PE" dirty="0"/>
                    </a:p>
                  </a:txBody>
                  <a:tcPr/>
                </a:tc>
                <a:tc>
                  <a:txBody>
                    <a:bodyPr/>
                    <a:lstStyle/>
                    <a:p>
                      <a:r>
                        <a:rPr lang="es-PE" sz="1800" b="0" i="0" u="none" strike="noStrike" kern="1200" baseline="0" dirty="0">
                          <a:solidFill>
                            <a:schemeClr val="lt1"/>
                          </a:solidFill>
                          <a:latin typeface="+mn-lt"/>
                          <a:ea typeface="+mn-ea"/>
                          <a:cs typeface="+mn-cs"/>
                        </a:rPr>
                        <a:t>Psiquiatría</a:t>
                      </a:r>
                      <a:endParaRPr lang="es-PE" dirty="0"/>
                    </a:p>
                  </a:txBody>
                  <a:tcPr/>
                </a:tc>
                <a:tc>
                  <a:txBody>
                    <a:bodyPr/>
                    <a:lstStyle/>
                    <a:p>
                      <a:r>
                        <a:rPr lang="es-PE" sz="1800" b="0" i="0" u="none" strike="noStrike" kern="1200" baseline="0" dirty="0">
                          <a:solidFill>
                            <a:schemeClr val="lt1"/>
                          </a:solidFill>
                          <a:latin typeface="+mn-lt"/>
                          <a:ea typeface="+mn-ea"/>
                          <a:cs typeface="+mn-cs"/>
                        </a:rPr>
                        <a:t>Sociología</a:t>
                      </a:r>
                      <a:endParaRPr lang="es-PE" dirty="0"/>
                    </a:p>
                  </a:txBody>
                  <a:tcPr/>
                </a:tc>
                <a:tc>
                  <a:txBody>
                    <a:bodyPr/>
                    <a:lstStyle/>
                    <a:p>
                      <a:r>
                        <a:rPr lang="es-PE" sz="1800" b="0" i="0" u="none" strike="noStrike" kern="1200" baseline="0" dirty="0">
                          <a:solidFill>
                            <a:schemeClr val="lt1"/>
                          </a:solidFill>
                          <a:latin typeface="+mn-lt"/>
                          <a:ea typeface="+mn-ea"/>
                          <a:cs typeface="+mn-cs"/>
                        </a:rPr>
                        <a:t>Antropología</a:t>
                      </a:r>
                      <a:endParaRPr lang="es-PE" dirty="0"/>
                    </a:p>
                  </a:txBody>
                  <a:tcPr/>
                </a:tc>
                <a:tc>
                  <a:txBody>
                    <a:bodyPr/>
                    <a:lstStyle/>
                    <a:p>
                      <a:r>
                        <a:rPr lang="es-PE" sz="1800" b="0" i="0" u="none" strike="noStrike" kern="1200" baseline="0" dirty="0">
                          <a:solidFill>
                            <a:schemeClr val="lt1"/>
                          </a:solidFill>
                          <a:latin typeface="+mn-lt"/>
                          <a:ea typeface="+mn-ea"/>
                          <a:cs typeface="+mn-cs"/>
                        </a:rPr>
                        <a:t>Criminología</a:t>
                      </a:r>
                      <a:endParaRPr lang="es-PE" dirty="0"/>
                    </a:p>
                  </a:txBody>
                  <a:tcPr/>
                </a:tc>
                <a:extLst>
                  <a:ext uri="{0D108BD9-81ED-4DB2-BD59-A6C34878D82A}">
                    <a16:rowId xmlns:a16="http://schemas.microsoft.com/office/drawing/2014/main" val="2807975104"/>
                  </a:ext>
                </a:extLst>
              </a:tr>
              <a:tr h="4375690">
                <a:tc>
                  <a:txBody>
                    <a:bodyPr/>
                    <a:lstStyle/>
                    <a:p>
                      <a:r>
                        <a:rPr lang="es-PE" sz="1800" b="0" i="0" u="none" strike="noStrike" kern="1200" baseline="0" dirty="0">
                          <a:solidFill>
                            <a:schemeClr val="dk1"/>
                          </a:solidFill>
                          <a:latin typeface="+mn-lt"/>
                          <a:ea typeface="+mn-ea"/>
                          <a:cs typeface="+mn-cs"/>
                        </a:rPr>
                        <a:t>- Genes</a:t>
                      </a:r>
                    </a:p>
                    <a:p>
                      <a:r>
                        <a:rPr lang="es-PE" sz="1800" b="0" i="0" u="none" strike="noStrike" kern="1200" baseline="0" dirty="0">
                          <a:solidFill>
                            <a:schemeClr val="dk1"/>
                          </a:solidFill>
                          <a:latin typeface="+mn-lt"/>
                          <a:ea typeface="+mn-ea"/>
                          <a:cs typeface="+mn-cs"/>
                        </a:rPr>
                        <a:t>- Factores obstétricos</a:t>
                      </a:r>
                    </a:p>
                    <a:p>
                      <a:r>
                        <a:rPr lang="es-PE" sz="1800" b="0" i="0" u="none" strike="noStrike" kern="1200" baseline="0" dirty="0">
                          <a:solidFill>
                            <a:schemeClr val="dk1"/>
                          </a:solidFill>
                          <a:latin typeface="+mn-lt"/>
                          <a:ea typeface="+mn-ea"/>
                          <a:cs typeface="+mn-cs"/>
                        </a:rPr>
                        <a:t>- Hormonas</a:t>
                      </a:r>
                    </a:p>
                    <a:p>
                      <a:r>
                        <a:rPr lang="es-PE" sz="1800" b="0" i="0" u="none" strike="noStrike" kern="1200" baseline="0" dirty="0">
                          <a:solidFill>
                            <a:schemeClr val="dk1"/>
                          </a:solidFill>
                          <a:latin typeface="+mn-lt"/>
                          <a:ea typeface="+mn-ea"/>
                          <a:cs typeface="+mn-cs"/>
                        </a:rPr>
                        <a:t>- Nivel de activación</a:t>
                      </a:r>
                    </a:p>
                    <a:p>
                      <a:r>
                        <a:rPr lang="es-PE" sz="1800" b="0" i="0" u="none" strike="noStrike" kern="1200" baseline="0" dirty="0">
                          <a:solidFill>
                            <a:schemeClr val="dk1"/>
                          </a:solidFill>
                          <a:latin typeface="+mn-lt"/>
                          <a:ea typeface="+mn-ea"/>
                          <a:cs typeface="+mn-cs"/>
                        </a:rPr>
                        <a:t>autonómica</a:t>
                      </a:r>
                    </a:p>
                    <a:p>
                      <a:r>
                        <a:rPr lang="es-PE" sz="1800" b="0" i="0" u="none" strike="noStrike" kern="1200" baseline="0" dirty="0">
                          <a:solidFill>
                            <a:schemeClr val="dk1"/>
                          </a:solidFill>
                          <a:latin typeface="+mn-lt"/>
                          <a:ea typeface="+mn-ea"/>
                          <a:cs typeface="+mn-cs"/>
                        </a:rPr>
                        <a:t>- Activación neuronal</a:t>
                      </a:r>
                    </a:p>
                    <a:p>
                      <a:r>
                        <a:rPr lang="es-PE" sz="1800" b="0" i="0" u="none" strike="noStrike" kern="1200" baseline="0" dirty="0">
                          <a:solidFill>
                            <a:schemeClr val="dk1"/>
                          </a:solidFill>
                          <a:latin typeface="+mn-lt"/>
                          <a:ea typeface="+mn-ea"/>
                          <a:cs typeface="+mn-cs"/>
                        </a:rPr>
                        <a:t>- Función cerebral</a:t>
                      </a:r>
                    </a:p>
                    <a:p>
                      <a:r>
                        <a:rPr lang="es-PE" sz="1800" b="0" i="0" u="none" strike="noStrike" kern="1200" baseline="0" dirty="0">
                          <a:solidFill>
                            <a:schemeClr val="dk1"/>
                          </a:solidFill>
                          <a:latin typeface="+mn-lt"/>
                          <a:ea typeface="+mn-ea"/>
                          <a:cs typeface="+mn-cs"/>
                        </a:rPr>
                        <a:t>- Estructura cerebral</a:t>
                      </a:r>
                      <a:endParaRPr lang="es-PE" dirty="0"/>
                    </a:p>
                  </a:txBody>
                  <a:tcPr/>
                </a:tc>
                <a:tc>
                  <a:txBody>
                    <a:bodyPr/>
                    <a:lstStyle/>
                    <a:p>
                      <a:r>
                        <a:rPr lang="es-PE" sz="1800" b="0" i="0" u="none" strike="noStrike" kern="1200" baseline="0" dirty="0">
                          <a:solidFill>
                            <a:schemeClr val="dk1"/>
                          </a:solidFill>
                          <a:latin typeface="+mn-lt"/>
                          <a:ea typeface="+mn-ea"/>
                          <a:cs typeface="+mn-cs"/>
                        </a:rPr>
                        <a:t>- Manejo de emociones</a:t>
                      </a:r>
                    </a:p>
                    <a:p>
                      <a:r>
                        <a:rPr lang="es-PE" sz="1800" b="0" i="0" u="none" strike="noStrike" kern="1200" baseline="0" dirty="0">
                          <a:solidFill>
                            <a:schemeClr val="dk1"/>
                          </a:solidFill>
                          <a:latin typeface="+mn-lt"/>
                          <a:ea typeface="+mn-ea"/>
                          <a:cs typeface="+mn-cs"/>
                        </a:rPr>
                        <a:t>(ira)</a:t>
                      </a:r>
                    </a:p>
                    <a:p>
                      <a:r>
                        <a:rPr lang="es-PE" sz="1800" b="0" i="0" u="none" strike="noStrike" kern="1200" baseline="0" dirty="0">
                          <a:solidFill>
                            <a:schemeClr val="dk1"/>
                          </a:solidFill>
                          <a:latin typeface="+mn-lt"/>
                          <a:ea typeface="+mn-ea"/>
                          <a:cs typeface="+mn-cs"/>
                        </a:rPr>
                        <a:t>- Nivel de tolerancia a</a:t>
                      </a:r>
                    </a:p>
                    <a:p>
                      <a:r>
                        <a:rPr lang="es-PE" sz="1800" b="0" i="0" u="none" strike="noStrike" kern="1200" baseline="0" dirty="0">
                          <a:solidFill>
                            <a:schemeClr val="dk1"/>
                          </a:solidFill>
                          <a:latin typeface="+mn-lt"/>
                          <a:ea typeface="+mn-ea"/>
                          <a:cs typeface="+mn-cs"/>
                        </a:rPr>
                        <a:t>la frustración</a:t>
                      </a:r>
                    </a:p>
                    <a:p>
                      <a:r>
                        <a:rPr lang="es-PE" sz="1800" b="0" i="0" u="none" strike="noStrike" kern="1200" baseline="0" dirty="0">
                          <a:solidFill>
                            <a:schemeClr val="dk1"/>
                          </a:solidFill>
                          <a:latin typeface="+mn-lt"/>
                          <a:ea typeface="+mn-ea"/>
                          <a:cs typeface="+mn-cs"/>
                        </a:rPr>
                        <a:t>- Distorsiones</a:t>
                      </a:r>
                    </a:p>
                    <a:p>
                      <a:r>
                        <a:rPr lang="es-PE" sz="1800" b="0" i="0" u="none" strike="noStrike" kern="1200" baseline="0" dirty="0">
                          <a:solidFill>
                            <a:schemeClr val="dk1"/>
                          </a:solidFill>
                          <a:latin typeface="+mn-lt"/>
                          <a:ea typeface="+mn-ea"/>
                          <a:cs typeface="+mn-cs"/>
                        </a:rPr>
                        <a:t>cognitivas</a:t>
                      </a:r>
                    </a:p>
                    <a:p>
                      <a:r>
                        <a:rPr lang="es-PE" sz="1800" b="0" i="0" u="none" strike="noStrike" kern="1200" baseline="0" dirty="0">
                          <a:solidFill>
                            <a:schemeClr val="dk1"/>
                          </a:solidFill>
                          <a:latin typeface="+mn-lt"/>
                          <a:ea typeface="+mn-ea"/>
                          <a:cs typeface="+mn-cs"/>
                        </a:rPr>
                        <a:t>- Autoestima y</a:t>
                      </a:r>
                    </a:p>
                    <a:p>
                      <a:r>
                        <a:rPr lang="es-PE" sz="1800" b="0" i="0" u="none" strike="noStrike" kern="1200" baseline="0" dirty="0">
                          <a:solidFill>
                            <a:schemeClr val="dk1"/>
                          </a:solidFill>
                          <a:latin typeface="+mn-lt"/>
                          <a:ea typeface="+mn-ea"/>
                          <a:cs typeface="+mn-cs"/>
                        </a:rPr>
                        <a:t>autoconcepto</a:t>
                      </a:r>
                    </a:p>
                    <a:p>
                      <a:r>
                        <a:rPr lang="es-PE" sz="1800" b="0" i="0" u="none" strike="noStrike" kern="1200" baseline="0" dirty="0">
                          <a:solidFill>
                            <a:schemeClr val="dk1"/>
                          </a:solidFill>
                          <a:latin typeface="+mn-lt"/>
                          <a:ea typeface="+mn-ea"/>
                          <a:cs typeface="+mn-cs"/>
                        </a:rPr>
                        <a:t>- Rigidez cognitiva</a:t>
                      </a:r>
                    </a:p>
                    <a:p>
                      <a:r>
                        <a:rPr lang="es-PE" sz="1800" b="0" i="0" u="none" strike="noStrike" kern="1200" baseline="0" dirty="0">
                          <a:solidFill>
                            <a:schemeClr val="dk1"/>
                          </a:solidFill>
                          <a:latin typeface="+mn-lt"/>
                          <a:ea typeface="+mn-ea"/>
                          <a:cs typeface="+mn-cs"/>
                        </a:rPr>
                        <a:t>- Habilidades de</a:t>
                      </a:r>
                    </a:p>
                    <a:p>
                      <a:r>
                        <a:rPr lang="es-PE" sz="1800" b="0" i="0" u="none" strike="noStrike" kern="1200" baseline="0" dirty="0">
                          <a:solidFill>
                            <a:schemeClr val="dk1"/>
                          </a:solidFill>
                          <a:latin typeface="+mn-lt"/>
                          <a:ea typeface="+mn-ea"/>
                          <a:cs typeface="+mn-cs"/>
                        </a:rPr>
                        <a:t>resolución de conflictos</a:t>
                      </a:r>
                    </a:p>
                    <a:p>
                      <a:r>
                        <a:rPr lang="es-PE" sz="1800" b="0" i="0" u="none" strike="noStrike" kern="1200" baseline="0" dirty="0">
                          <a:solidFill>
                            <a:schemeClr val="dk1"/>
                          </a:solidFill>
                          <a:latin typeface="+mn-lt"/>
                          <a:ea typeface="+mn-ea"/>
                          <a:cs typeface="+mn-cs"/>
                        </a:rPr>
                        <a:t>- Autocontrol</a:t>
                      </a:r>
                      <a:endParaRPr lang="es-PE" dirty="0"/>
                    </a:p>
                  </a:txBody>
                  <a:tcPr/>
                </a:tc>
                <a:tc>
                  <a:txBody>
                    <a:bodyPr/>
                    <a:lstStyle/>
                    <a:p>
                      <a:r>
                        <a:rPr lang="es-PE" sz="1800" b="0" i="0" u="none" strike="noStrike" kern="1200" baseline="0" dirty="0">
                          <a:solidFill>
                            <a:schemeClr val="dk1"/>
                          </a:solidFill>
                          <a:latin typeface="+mn-lt"/>
                          <a:ea typeface="+mn-ea"/>
                          <a:cs typeface="+mn-cs"/>
                        </a:rPr>
                        <a:t>- Trastornos psicóticos</a:t>
                      </a:r>
                    </a:p>
                    <a:p>
                      <a:r>
                        <a:rPr lang="es-PE" sz="1800" b="0" i="0" u="none" strike="noStrike" kern="1200" baseline="0" dirty="0">
                          <a:solidFill>
                            <a:schemeClr val="dk1"/>
                          </a:solidFill>
                          <a:latin typeface="+mn-lt"/>
                          <a:ea typeface="+mn-ea"/>
                          <a:cs typeface="+mn-cs"/>
                        </a:rPr>
                        <a:t>- Trastornos del estado</a:t>
                      </a:r>
                    </a:p>
                    <a:p>
                      <a:r>
                        <a:rPr lang="es-PE" sz="1800" b="0" i="0" u="none" strike="noStrike" kern="1200" baseline="0" dirty="0">
                          <a:solidFill>
                            <a:schemeClr val="dk1"/>
                          </a:solidFill>
                          <a:latin typeface="+mn-lt"/>
                          <a:ea typeface="+mn-ea"/>
                          <a:cs typeface="+mn-cs"/>
                        </a:rPr>
                        <a:t>del ánimo</a:t>
                      </a:r>
                    </a:p>
                    <a:p>
                      <a:r>
                        <a:rPr lang="es-PE" sz="1800" b="0" i="0" u="none" strike="noStrike" kern="1200" baseline="0" dirty="0">
                          <a:solidFill>
                            <a:schemeClr val="dk1"/>
                          </a:solidFill>
                          <a:latin typeface="+mn-lt"/>
                          <a:ea typeface="+mn-ea"/>
                          <a:cs typeface="+mn-cs"/>
                        </a:rPr>
                        <a:t>- Trastornos de</a:t>
                      </a:r>
                    </a:p>
                    <a:p>
                      <a:r>
                        <a:rPr lang="es-PE" sz="1800" b="0" i="0" u="none" strike="noStrike" kern="1200" baseline="0" dirty="0">
                          <a:solidFill>
                            <a:schemeClr val="dk1"/>
                          </a:solidFill>
                          <a:latin typeface="+mn-lt"/>
                          <a:ea typeface="+mn-ea"/>
                          <a:cs typeface="+mn-cs"/>
                        </a:rPr>
                        <a:t>personalidad</a:t>
                      </a:r>
                    </a:p>
                    <a:p>
                      <a:r>
                        <a:rPr lang="es-PE" sz="1800" b="0" i="0" u="none" strike="noStrike" kern="1200" baseline="0" dirty="0">
                          <a:solidFill>
                            <a:schemeClr val="dk1"/>
                          </a:solidFill>
                          <a:latin typeface="+mn-lt"/>
                          <a:ea typeface="+mn-ea"/>
                          <a:cs typeface="+mn-cs"/>
                        </a:rPr>
                        <a:t>- Trastornos cognitivos</a:t>
                      </a:r>
                    </a:p>
                    <a:p>
                      <a:r>
                        <a:rPr lang="es-PE" sz="1800" b="0" i="0" u="none" strike="noStrike" kern="1200" baseline="0" dirty="0">
                          <a:solidFill>
                            <a:schemeClr val="dk1"/>
                          </a:solidFill>
                          <a:latin typeface="+mn-lt"/>
                          <a:ea typeface="+mn-ea"/>
                          <a:cs typeface="+mn-cs"/>
                        </a:rPr>
                        <a:t>- Trastornos por</a:t>
                      </a:r>
                    </a:p>
                    <a:p>
                      <a:r>
                        <a:rPr lang="es-PE" sz="1800" b="0" i="0" u="none" strike="noStrike" kern="1200" baseline="0" dirty="0">
                          <a:solidFill>
                            <a:schemeClr val="dk1"/>
                          </a:solidFill>
                          <a:latin typeface="+mn-lt"/>
                          <a:ea typeface="+mn-ea"/>
                          <a:cs typeface="+mn-cs"/>
                        </a:rPr>
                        <a:t>dependencia y abuso</a:t>
                      </a:r>
                    </a:p>
                    <a:p>
                      <a:r>
                        <a:rPr lang="es-PE" sz="1800" b="0" i="0" u="none" strike="noStrike" kern="1200" baseline="0" dirty="0">
                          <a:solidFill>
                            <a:schemeClr val="dk1"/>
                          </a:solidFill>
                          <a:latin typeface="+mn-lt"/>
                          <a:ea typeface="+mn-ea"/>
                          <a:cs typeface="+mn-cs"/>
                        </a:rPr>
                        <a:t>de sustancias</a:t>
                      </a:r>
                    </a:p>
                    <a:p>
                      <a:r>
                        <a:rPr lang="es-PE" sz="1800" b="0" i="0" u="none" strike="noStrike" kern="1200" baseline="0" dirty="0">
                          <a:solidFill>
                            <a:schemeClr val="dk1"/>
                          </a:solidFill>
                          <a:latin typeface="+mn-lt"/>
                          <a:ea typeface="+mn-ea"/>
                          <a:cs typeface="+mn-cs"/>
                        </a:rPr>
                        <a:t>- Retraso mental</a:t>
                      </a:r>
                      <a:endParaRPr lang="es-PE" dirty="0"/>
                    </a:p>
                  </a:txBody>
                  <a:tcPr/>
                </a:tc>
                <a:tc>
                  <a:txBody>
                    <a:bodyPr/>
                    <a:lstStyle/>
                    <a:p>
                      <a:r>
                        <a:rPr lang="es-PE" sz="1800" b="0" i="0" u="none" strike="noStrike" kern="1200" baseline="0" dirty="0">
                          <a:solidFill>
                            <a:schemeClr val="dk1"/>
                          </a:solidFill>
                          <a:latin typeface="+mn-lt"/>
                          <a:ea typeface="+mn-ea"/>
                          <a:cs typeface="+mn-cs"/>
                        </a:rPr>
                        <a:t>Edad</a:t>
                      </a:r>
                    </a:p>
                    <a:p>
                      <a:r>
                        <a:rPr lang="es-PE" sz="1800" b="0" i="0" u="none" strike="noStrike" kern="1200" baseline="0" dirty="0">
                          <a:solidFill>
                            <a:schemeClr val="dk1"/>
                          </a:solidFill>
                          <a:latin typeface="+mn-lt"/>
                          <a:ea typeface="+mn-ea"/>
                          <a:cs typeface="+mn-cs"/>
                        </a:rPr>
                        <a:t>- Sexo</a:t>
                      </a:r>
                    </a:p>
                    <a:p>
                      <a:r>
                        <a:rPr lang="es-PE" sz="1800" b="0" i="0" u="none" strike="noStrike" kern="1200" baseline="0" dirty="0">
                          <a:solidFill>
                            <a:schemeClr val="dk1"/>
                          </a:solidFill>
                          <a:latin typeface="+mn-lt"/>
                          <a:ea typeface="+mn-ea"/>
                          <a:cs typeface="+mn-cs"/>
                        </a:rPr>
                        <a:t>- Posición en la</a:t>
                      </a:r>
                    </a:p>
                    <a:p>
                      <a:r>
                        <a:rPr lang="es-PE" sz="1800" b="0" i="0" u="none" strike="noStrike" kern="1200" baseline="0" dirty="0">
                          <a:solidFill>
                            <a:schemeClr val="dk1"/>
                          </a:solidFill>
                          <a:latin typeface="+mn-lt"/>
                          <a:ea typeface="+mn-ea"/>
                          <a:cs typeface="+mn-cs"/>
                        </a:rPr>
                        <a:t>estructura social</a:t>
                      </a:r>
                    </a:p>
                    <a:p>
                      <a:r>
                        <a:rPr lang="es-PE" sz="1800" b="0" i="0" u="none" strike="noStrike" kern="1200" baseline="0" dirty="0">
                          <a:solidFill>
                            <a:schemeClr val="dk1"/>
                          </a:solidFill>
                          <a:latin typeface="+mn-lt"/>
                          <a:ea typeface="+mn-ea"/>
                          <a:cs typeface="+mn-cs"/>
                        </a:rPr>
                        <a:t>- Relaciones sociales</a:t>
                      </a:r>
                    </a:p>
                    <a:p>
                      <a:r>
                        <a:rPr lang="es-PE" sz="1800" b="0" i="0" u="none" strike="noStrike" kern="1200" baseline="0" dirty="0">
                          <a:solidFill>
                            <a:schemeClr val="dk1"/>
                          </a:solidFill>
                          <a:latin typeface="+mn-lt"/>
                          <a:ea typeface="+mn-ea"/>
                          <a:cs typeface="+mn-cs"/>
                        </a:rPr>
                        <a:t>- Densidad de</a:t>
                      </a:r>
                    </a:p>
                    <a:p>
                      <a:r>
                        <a:rPr lang="es-PE" sz="1800" b="0" i="0" u="none" strike="noStrike" kern="1200" baseline="0" dirty="0">
                          <a:solidFill>
                            <a:schemeClr val="dk1"/>
                          </a:solidFill>
                          <a:latin typeface="+mn-lt"/>
                          <a:ea typeface="+mn-ea"/>
                          <a:cs typeface="+mn-cs"/>
                        </a:rPr>
                        <a:t>población y</a:t>
                      </a:r>
                    </a:p>
                    <a:p>
                      <a:r>
                        <a:rPr lang="es-PE" sz="1800" b="0" i="0" u="none" strike="noStrike" kern="1200" baseline="0" dirty="0">
                          <a:solidFill>
                            <a:schemeClr val="dk1"/>
                          </a:solidFill>
                          <a:latin typeface="+mn-lt"/>
                          <a:ea typeface="+mn-ea"/>
                          <a:cs typeface="+mn-cs"/>
                        </a:rPr>
                        <a:t>dimensiones de la</a:t>
                      </a:r>
                    </a:p>
                    <a:p>
                      <a:r>
                        <a:rPr lang="es-PE" sz="1800" b="0" i="0" u="none" strike="noStrike" kern="1200" baseline="0" dirty="0">
                          <a:solidFill>
                            <a:schemeClr val="dk1"/>
                          </a:solidFill>
                          <a:latin typeface="+mn-lt"/>
                          <a:ea typeface="+mn-ea"/>
                          <a:cs typeface="+mn-cs"/>
                        </a:rPr>
                        <a:t>sociedad</a:t>
                      </a:r>
                      <a:endParaRPr lang="es-PE" dirty="0"/>
                    </a:p>
                  </a:txBody>
                  <a:tcPr/>
                </a:tc>
                <a:tc>
                  <a:txBody>
                    <a:bodyPr/>
                    <a:lstStyle/>
                    <a:p>
                      <a:r>
                        <a:rPr lang="es-PE" sz="1800" b="0" i="0" u="none" strike="noStrike" kern="1200" baseline="0" dirty="0">
                          <a:solidFill>
                            <a:schemeClr val="dk1"/>
                          </a:solidFill>
                          <a:latin typeface="+mn-lt"/>
                          <a:ea typeface="+mn-ea"/>
                          <a:cs typeface="+mn-cs"/>
                        </a:rPr>
                        <a:t>- Raza y etnia</a:t>
                      </a:r>
                    </a:p>
                    <a:p>
                      <a:r>
                        <a:rPr lang="es-PE" sz="1800" b="0" i="0" u="none" strike="noStrike" kern="1200" baseline="0" dirty="0">
                          <a:solidFill>
                            <a:schemeClr val="dk1"/>
                          </a:solidFill>
                          <a:latin typeface="+mn-lt"/>
                          <a:ea typeface="+mn-ea"/>
                          <a:cs typeface="+mn-cs"/>
                        </a:rPr>
                        <a:t>- Valores, creencias,</a:t>
                      </a:r>
                    </a:p>
                    <a:p>
                      <a:r>
                        <a:rPr lang="es-PE" sz="1800" b="0" i="0" u="none" strike="noStrike" kern="1200" baseline="0" dirty="0">
                          <a:solidFill>
                            <a:schemeClr val="dk1"/>
                          </a:solidFill>
                          <a:latin typeface="+mn-lt"/>
                          <a:ea typeface="+mn-ea"/>
                          <a:cs typeface="+mn-cs"/>
                        </a:rPr>
                        <a:t>hábitos, costumbres y</a:t>
                      </a:r>
                    </a:p>
                    <a:p>
                      <a:r>
                        <a:rPr lang="es-PE" sz="1800" b="0" i="0" u="none" strike="noStrike" kern="1200" baseline="0" dirty="0">
                          <a:solidFill>
                            <a:schemeClr val="dk1"/>
                          </a:solidFill>
                          <a:latin typeface="+mn-lt"/>
                          <a:ea typeface="+mn-ea"/>
                          <a:cs typeface="+mn-cs"/>
                        </a:rPr>
                        <a:t>normas culturales</a:t>
                      </a:r>
                      <a:endParaRPr lang="es-PE" dirty="0"/>
                    </a:p>
                  </a:txBody>
                  <a:tcPr/>
                </a:tc>
                <a:tc>
                  <a:txBody>
                    <a:bodyPr/>
                    <a:lstStyle/>
                    <a:p>
                      <a:r>
                        <a:rPr lang="es-PE" sz="1800" b="0" i="0" u="none" strike="noStrike" kern="1200" baseline="0" dirty="0">
                          <a:solidFill>
                            <a:schemeClr val="dk1"/>
                          </a:solidFill>
                          <a:latin typeface="+mn-lt"/>
                          <a:ea typeface="+mn-ea"/>
                          <a:cs typeface="+mn-cs"/>
                        </a:rPr>
                        <a:t>- Carrera criminal</a:t>
                      </a:r>
                    </a:p>
                    <a:p>
                      <a:r>
                        <a:rPr lang="es-PE" sz="1800" b="0" i="0" u="none" strike="noStrike" kern="1200" baseline="0" dirty="0">
                          <a:solidFill>
                            <a:schemeClr val="dk1"/>
                          </a:solidFill>
                          <a:latin typeface="+mn-lt"/>
                          <a:ea typeface="+mn-ea"/>
                          <a:cs typeface="+mn-cs"/>
                        </a:rPr>
                        <a:t>- Oportunidad delictiva</a:t>
                      </a:r>
                    </a:p>
                    <a:p>
                      <a:r>
                        <a:rPr lang="es-PE" sz="1800" b="0" i="0" u="none" strike="noStrike" kern="1200" baseline="0" dirty="0">
                          <a:solidFill>
                            <a:schemeClr val="dk1"/>
                          </a:solidFill>
                          <a:latin typeface="+mn-lt"/>
                          <a:ea typeface="+mn-ea"/>
                          <a:cs typeface="+mn-cs"/>
                        </a:rPr>
                        <a:t>- Vulnerabilidad</a:t>
                      </a:r>
                    </a:p>
                    <a:p>
                      <a:r>
                        <a:rPr lang="es-PE" sz="1800" b="0" i="0" u="none" strike="noStrike" kern="1200" baseline="0" dirty="0" err="1">
                          <a:solidFill>
                            <a:schemeClr val="dk1"/>
                          </a:solidFill>
                          <a:latin typeface="+mn-lt"/>
                          <a:ea typeface="+mn-ea"/>
                          <a:cs typeface="+mn-cs"/>
                        </a:rPr>
                        <a:t>victimal</a:t>
                      </a:r>
                      <a:endParaRPr lang="es-PE" dirty="0"/>
                    </a:p>
                  </a:txBody>
                  <a:tcPr/>
                </a:tc>
                <a:extLst>
                  <a:ext uri="{0D108BD9-81ED-4DB2-BD59-A6C34878D82A}">
                    <a16:rowId xmlns:a16="http://schemas.microsoft.com/office/drawing/2014/main" val="2679003828"/>
                  </a:ext>
                </a:extLst>
              </a:tr>
              <a:tr h="362160">
                <a:tc>
                  <a:txBody>
                    <a:bodyPr/>
                    <a:lstStyle/>
                    <a:p>
                      <a:endParaRPr lang="es-PE"/>
                    </a:p>
                  </a:txBody>
                  <a:tcPr/>
                </a:tc>
                <a:tc>
                  <a:txBody>
                    <a:bodyPr/>
                    <a:lstStyle/>
                    <a:p>
                      <a:endParaRPr lang="es-PE"/>
                    </a:p>
                  </a:txBody>
                  <a:tcPr/>
                </a:tc>
                <a:tc>
                  <a:txBody>
                    <a:bodyPr/>
                    <a:lstStyle/>
                    <a:p>
                      <a:endParaRPr lang="es-PE"/>
                    </a:p>
                  </a:txBody>
                  <a:tcPr/>
                </a:tc>
                <a:tc>
                  <a:txBody>
                    <a:bodyPr/>
                    <a:lstStyle/>
                    <a:p>
                      <a:endParaRPr lang="es-PE" dirty="0"/>
                    </a:p>
                  </a:txBody>
                  <a:tcPr/>
                </a:tc>
                <a:tc>
                  <a:txBody>
                    <a:bodyPr/>
                    <a:lstStyle/>
                    <a:p>
                      <a:endParaRPr lang="es-PE"/>
                    </a:p>
                  </a:txBody>
                  <a:tcPr/>
                </a:tc>
                <a:tc>
                  <a:txBody>
                    <a:bodyPr/>
                    <a:lstStyle/>
                    <a:p>
                      <a:endParaRPr lang="es-PE" dirty="0"/>
                    </a:p>
                  </a:txBody>
                  <a:tcPr/>
                </a:tc>
                <a:extLst>
                  <a:ext uri="{0D108BD9-81ED-4DB2-BD59-A6C34878D82A}">
                    <a16:rowId xmlns:a16="http://schemas.microsoft.com/office/drawing/2014/main" val="2338059845"/>
                  </a:ext>
                </a:extLst>
              </a:tr>
            </a:tbl>
          </a:graphicData>
        </a:graphic>
      </p:graphicFrame>
    </p:spTree>
    <p:extLst>
      <p:ext uri="{BB962C8B-B14F-4D97-AF65-F5344CB8AC3E}">
        <p14:creationId xmlns:p14="http://schemas.microsoft.com/office/powerpoint/2010/main" val="398521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4DCD7F-FB91-4D52-974B-FAEE0151F4C8}"/>
              </a:ext>
            </a:extLst>
          </p:cNvPr>
          <p:cNvSpPr>
            <a:spLocks noGrp="1"/>
          </p:cNvSpPr>
          <p:nvPr>
            <p:ph type="title"/>
          </p:nvPr>
        </p:nvSpPr>
        <p:spPr>
          <a:xfrm>
            <a:off x="838200" y="365126"/>
            <a:ext cx="10515600" cy="910782"/>
          </a:xfrm>
        </p:spPr>
        <p:txBody>
          <a:bodyPr>
            <a:normAutofit fontScale="90000"/>
          </a:bodyPr>
          <a:lstStyle/>
          <a:p>
            <a:br>
              <a:rPr lang="es-PE" sz="3100" dirty="0">
                <a:latin typeface="Arial" panose="020B0604020202020204" pitchFamily="34" charset="0"/>
                <a:cs typeface="Arial" panose="020B0604020202020204" pitchFamily="34" charset="0"/>
              </a:rPr>
            </a:br>
            <a:br>
              <a:rPr lang="es-PE" sz="3100" dirty="0">
                <a:latin typeface="Arial" panose="020B0604020202020204" pitchFamily="34" charset="0"/>
                <a:cs typeface="Arial" panose="020B0604020202020204" pitchFamily="34" charset="0"/>
              </a:rPr>
            </a:br>
            <a:r>
              <a:rPr lang="es-PE" sz="3100" dirty="0">
                <a:latin typeface="Arial" panose="020B0604020202020204" pitchFamily="34" charset="0"/>
                <a:cs typeface="Arial" panose="020B0604020202020204" pitchFamily="34" charset="0"/>
              </a:rPr>
              <a:t>Ley </a:t>
            </a:r>
            <a:r>
              <a:rPr lang="es-PE" sz="3100" dirty="0" err="1">
                <a:latin typeface="Arial" panose="020B0604020202020204" pitchFamily="34" charset="0"/>
                <a:cs typeface="Arial" panose="020B0604020202020204" pitchFamily="34" charset="0"/>
              </a:rPr>
              <a:t>N°</a:t>
            </a:r>
            <a:r>
              <a:rPr lang="es-PE" sz="3100" dirty="0">
                <a:latin typeface="Arial" panose="020B0604020202020204" pitchFamily="34" charset="0"/>
                <a:cs typeface="Arial" panose="020B0604020202020204" pitchFamily="34" charset="0"/>
              </a:rPr>
              <a:t> 30364 Ley para prevenir, sancionar y erradicar la violencia contra las mujeres y los integrantes del grupo familiar</a:t>
            </a:r>
            <a:br>
              <a:rPr lang="es-PE" dirty="0"/>
            </a:br>
            <a:br>
              <a:rPr lang="es-PE" dirty="0">
                <a:latin typeface="Arial" panose="020B0604020202020204" pitchFamily="34" charset="0"/>
                <a:cs typeface="Arial" panose="020B0604020202020204" pitchFamily="34" charset="0"/>
              </a:rPr>
            </a:br>
            <a:endParaRPr lang="es-PE" dirty="0"/>
          </a:p>
        </p:txBody>
      </p:sp>
      <p:sp>
        <p:nvSpPr>
          <p:cNvPr id="3" name="Marcador de contenido 2">
            <a:extLst>
              <a:ext uri="{FF2B5EF4-FFF2-40B4-BE49-F238E27FC236}">
                <a16:creationId xmlns:a16="http://schemas.microsoft.com/office/drawing/2014/main" id="{DAC2A4C3-E0FA-4BB7-9918-A56B09288CF4}"/>
              </a:ext>
            </a:extLst>
          </p:cNvPr>
          <p:cNvSpPr>
            <a:spLocks noGrp="1"/>
          </p:cNvSpPr>
          <p:nvPr>
            <p:ph idx="1"/>
          </p:nvPr>
        </p:nvSpPr>
        <p:spPr>
          <a:xfrm>
            <a:off x="838200" y="1095153"/>
            <a:ext cx="10515600" cy="5081810"/>
          </a:xfrm>
        </p:spPr>
        <p:txBody>
          <a:bodyPr/>
          <a:lstStyle/>
          <a:p>
            <a:pPr marL="45720" indent="0" algn="just">
              <a:buNone/>
            </a:pPr>
            <a:endParaRPr lang="es-PE" dirty="0">
              <a:latin typeface="Arial" panose="020B0604020202020204" pitchFamily="34" charset="0"/>
              <a:cs typeface="Arial" panose="020B0604020202020204" pitchFamily="34" charset="0"/>
            </a:endParaRPr>
          </a:p>
          <a:p>
            <a:pPr marL="45720" indent="0" algn="just">
              <a:buNone/>
            </a:pPr>
            <a:r>
              <a:rPr lang="es-PE" dirty="0">
                <a:latin typeface="Arial" panose="020B0604020202020204" pitchFamily="34" charset="0"/>
                <a:cs typeface="Arial" panose="020B0604020202020204" pitchFamily="34" charset="0"/>
              </a:rPr>
              <a:t>Art. 8 </a:t>
            </a:r>
          </a:p>
          <a:p>
            <a:pPr algn="just"/>
            <a:r>
              <a:rPr lang="es-PE" dirty="0">
                <a:latin typeface="Arial" panose="020B0604020202020204" pitchFamily="34" charset="0"/>
                <a:cs typeface="Arial" panose="020B0604020202020204" pitchFamily="34" charset="0"/>
              </a:rPr>
              <a:t>Violencia psicológica. Es la acción o conducta, tendiente a controlar o aislar a la persona contra su voluntad, a humillarla o avergonzarla y que puede ocasionar daños psíquicos. Daño psíquico es la afectación o alteración de algunas de las funciones mentales o capacidades de la persona, producida por un hecho o un conjunto de situaciones de violencia, que determina un menoscabo temporal o permanente, reversible o irreversible del funcionamiento integral previo.</a:t>
            </a:r>
          </a:p>
          <a:p>
            <a:endParaRPr lang="es-PE" dirty="0"/>
          </a:p>
        </p:txBody>
      </p:sp>
    </p:spTree>
    <p:extLst>
      <p:ext uri="{BB962C8B-B14F-4D97-AF65-F5344CB8AC3E}">
        <p14:creationId xmlns:p14="http://schemas.microsoft.com/office/powerpoint/2010/main" val="98426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9E5D27-CC7E-4102-BD4F-81A0A7A39883}"/>
              </a:ext>
            </a:extLst>
          </p:cNvPr>
          <p:cNvSpPr>
            <a:spLocks noGrp="1"/>
          </p:cNvSpPr>
          <p:nvPr>
            <p:ph type="title"/>
          </p:nvPr>
        </p:nvSpPr>
        <p:spPr/>
        <p:txBody>
          <a:bodyPr/>
          <a:lstStyle/>
          <a:p>
            <a:r>
              <a:rPr lang="es-PE" dirty="0"/>
              <a:t>Elementos.</a:t>
            </a:r>
          </a:p>
        </p:txBody>
      </p:sp>
      <p:sp>
        <p:nvSpPr>
          <p:cNvPr id="3" name="Marcador de contenido 2">
            <a:extLst>
              <a:ext uri="{FF2B5EF4-FFF2-40B4-BE49-F238E27FC236}">
                <a16:creationId xmlns:a16="http://schemas.microsoft.com/office/drawing/2014/main" id="{12079A23-16A3-4BE1-BC4E-4464D41483E7}"/>
              </a:ext>
            </a:extLst>
          </p:cNvPr>
          <p:cNvSpPr>
            <a:spLocks noGrp="1"/>
          </p:cNvSpPr>
          <p:nvPr>
            <p:ph idx="1"/>
          </p:nvPr>
        </p:nvSpPr>
        <p:spPr/>
        <p:txBody>
          <a:bodyPr>
            <a:normAutofit/>
          </a:bodyPr>
          <a:lstStyle/>
          <a:p>
            <a:r>
              <a:rPr lang="es-PE" sz="3600" dirty="0">
                <a:latin typeface="Arial" panose="020B0604020202020204" pitchFamily="34" charset="0"/>
                <a:cs typeface="Arial" panose="020B0604020202020204" pitchFamily="34" charset="0"/>
              </a:rPr>
              <a:t>Entidad propia</a:t>
            </a:r>
          </a:p>
          <a:p>
            <a:r>
              <a:rPr lang="es-PE" sz="3600" dirty="0">
                <a:latin typeface="Arial" panose="020B0604020202020204" pitchFamily="34" charset="0"/>
                <a:cs typeface="Arial" panose="020B0604020202020204" pitchFamily="34" charset="0"/>
              </a:rPr>
              <a:t>La voluntad</a:t>
            </a:r>
          </a:p>
          <a:p>
            <a:r>
              <a:rPr lang="es-PE" sz="3600" dirty="0">
                <a:latin typeface="Arial" panose="020B0604020202020204" pitchFamily="34" charset="0"/>
                <a:cs typeface="Arial" panose="020B0604020202020204" pitchFamily="34" charset="0"/>
              </a:rPr>
              <a:t>Avergonzarla</a:t>
            </a:r>
          </a:p>
          <a:p>
            <a:r>
              <a:rPr lang="es-PE" sz="3600" dirty="0">
                <a:latin typeface="Arial" panose="020B0604020202020204" pitchFamily="34" charset="0"/>
                <a:cs typeface="Arial" panose="020B0604020202020204" pitchFamily="34" charset="0"/>
              </a:rPr>
              <a:t>Daño Psíquico</a:t>
            </a:r>
          </a:p>
          <a:p>
            <a:r>
              <a:rPr lang="es-PE" sz="3600" dirty="0">
                <a:latin typeface="Arial" panose="020B0604020202020204" pitchFamily="34" charset="0"/>
                <a:cs typeface="Arial" panose="020B0604020202020204" pitchFamily="34" charset="0"/>
              </a:rPr>
              <a:t>Difícil de probar</a:t>
            </a:r>
          </a:p>
        </p:txBody>
      </p:sp>
    </p:spTree>
    <p:extLst>
      <p:ext uri="{BB962C8B-B14F-4D97-AF65-F5344CB8AC3E}">
        <p14:creationId xmlns:p14="http://schemas.microsoft.com/office/powerpoint/2010/main" val="3401017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ECF2CE-39E3-4339-BC68-01C31C331249}"/>
              </a:ext>
            </a:extLst>
          </p:cNvPr>
          <p:cNvSpPr>
            <a:spLocks noGrp="1"/>
          </p:cNvSpPr>
          <p:nvPr>
            <p:ph type="title"/>
          </p:nvPr>
        </p:nvSpPr>
        <p:spPr/>
        <p:txBody>
          <a:bodyPr/>
          <a:lstStyle/>
          <a:p>
            <a:r>
              <a:rPr lang="es-PE" dirty="0"/>
              <a:t>Violencia psicológica o abuso psíquico </a:t>
            </a:r>
          </a:p>
        </p:txBody>
      </p:sp>
      <p:sp>
        <p:nvSpPr>
          <p:cNvPr id="3" name="Marcador de contenido 2">
            <a:extLst>
              <a:ext uri="{FF2B5EF4-FFF2-40B4-BE49-F238E27FC236}">
                <a16:creationId xmlns:a16="http://schemas.microsoft.com/office/drawing/2014/main" id="{4BB86EEF-9A05-4B67-BA7F-58AE8077B186}"/>
              </a:ext>
            </a:extLst>
          </p:cNvPr>
          <p:cNvSpPr>
            <a:spLocks noGrp="1"/>
          </p:cNvSpPr>
          <p:nvPr>
            <p:ph idx="1"/>
          </p:nvPr>
        </p:nvSpPr>
        <p:spPr>
          <a:xfrm>
            <a:off x="838200" y="1477926"/>
            <a:ext cx="10515600" cy="4699037"/>
          </a:xfrm>
        </p:spPr>
        <p:txBody>
          <a:bodyPr>
            <a:normAutofit/>
          </a:bodyPr>
          <a:lstStyle/>
          <a:p>
            <a:r>
              <a:rPr lang="es-PE" dirty="0"/>
              <a:t>Ataque social que intenta romper con la familia, las amistades y el trabajo; </a:t>
            </a:r>
          </a:p>
          <a:p>
            <a:r>
              <a:rPr lang="es-PE" dirty="0"/>
              <a:t>Ataque contra las conexiones de identidad del pasado, cortando con recuerdos y relaciones; </a:t>
            </a:r>
          </a:p>
          <a:p>
            <a:r>
              <a:rPr lang="es-PE" dirty="0"/>
              <a:t>Ataque hacia la identidad actual con críticas y reproches, en privado y en público, contra las aficiones, los gustos, las iniciativas, los defectos, etc. </a:t>
            </a:r>
          </a:p>
          <a:p>
            <a:pPr marL="0" indent="0">
              <a:buNone/>
            </a:pPr>
            <a:r>
              <a:rPr lang="es-PE" dirty="0"/>
              <a:t>				ANULA A LA VICTIMA</a:t>
            </a:r>
          </a:p>
          <a:p>
            <a:pPr marL="0" indent="0">
              <a:buNone/>
            </a:pPr>
            <a:endParaRPr lang="es-PE" dirty="0"/>
          </a:p>
          <a:p>
            <a:r>
              <a:rPr lang="es-PE" sz="900" dirty="0">
                <a:latin typeface="Arial" panose="020B0604020202020204" pitchFamily="34" charset="0"/>
                <a:cs typeface="Arial" panose="020B0604020202020204" pitchFamily="34" charset="0"/>
              </a:rPr>
              <a:t> J. A. De Vega Ruiz, Las agresiones familiares en la violencia doméstica, Pamplona, 1999, p. 175. </a:t>
            </a:r>
          </a:p>
          <a:p>
            <a:r>
              <a:rPr lang="es-PE" sz="900" dirty="0">
                <a:latin typeface="Arial" panose="020B0604020202020204" pitchFamily="34" charset="0"/>
                <a:cs typeface="Arial" panose="020B0604020202020204" pitchFamily="34" charset="0"/>
              </a:rPr>
              <a:t> En este sentido, J. A. De vega </a:t>
            </a:r>
            <a:r>
              <a:rPr lang="es-PE" sz="900" dirty="0" err="1">
                <a:latin typeface="Arial" panose="020B0604020202020204" pitchFamily="34" charset="0"/>
                <a:cs typeface="Arial" panose="020B0604020202020204" pitchFamily="34" charset="0"/>
              </a:rPr>
              <a:t>ruiz</a:t>
            </a:r>
            <a:r>
              <a:rPr lang="es-PE" sz="900" dirty="0">
                <a:latin typeface="Arial" panose="020B0604020202020204" pitchFamily="34" charset="0"/>
                <a:cs typeface="Arial" panose="020B0604020202020204" pitchFamily="34" charset="0"/>
              </a:rPr>
              <a:t>, Las agresiones familiares en la violencia doméstica, </a:t>
            </a:r>
            <a:r>
              <a:rPr lang="es-PE" sz="900" dirty="0" err="1">
                <a:latin typeface="Arial" panose="020B0604020202020204" pitchFamily="34" charset="0"/>
                <a:cs typeface="Arial" panose="020B0604020202020204" pitchFamily="34" charset="0"/>
              </a:rPr>
              <a:t>op</a:t>
            </a:r>
            <a:r>
              <a:rPr lang="es-PE" sz="900" dirty="0">
                <a:latin typeface="Arial" panose="020B0604020202020204" pitchFamily="34" charset="0"/>
                <a:cs typeface="Arial" panose="020B0604020202020204" pitchFamily="34" charset="0"/>
              </a:rPr>
              <a:t>. cit., p. 175, y V. Garrido Genovés, Amores que matan. Acoso y violencia contra las mujeres, Alzira, 2001, pp. 118 ss.</a:t>
            </a:r>
          </a:p>
          <a:p>
            <a:pPr marL="0" indent="0">
              <a:buNone/>
            </a:pPr>
            <a:endParaRPr lang="es-PE" dirty="0"/>
          </a:p>
        </p:txBody>
      </p:sp>
    </p:spTree>
    <p:extLst>
      <p:ext uri="{BB962C8B-B14F-4D97-AF65-F5344CB8AC3E}">
        <p14:creationId xmlns:p14="http://schemas.microsoft.com/office/powerpoint/2010/main" val="307693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FA413F-55E5-4CE1-A5A9-0E940935989D}"/>
              </a:ext>
            </a:extLst>
          </p:cNvPr>
          <p:cNvSpPr>
            <a:spLocks noGrp="1"/>
          </p:cNvSpPr>
          <p:nvPr>
            <p:ph type="title"/>
          </p:nvPr>
        </p:nvSpPr>
        <p:spPr/>
        <p:txBody>
          <a:bodyPr/>
          <a:lstStyle/>
          <a:p>
            <a:r>
              <a:rPr lang="es-PE" dirty="0"/>
              <a:t>Operacionalizando el concepto</a:t>
            </a:r>
          </a:p>
        </p:txBody>
      </p:sp>
      <p:sp>
        <p:nvSpPr>
          <p:cNvPr id="3" name="Marcador de contenido 2">
            <a:extLst>
              <a:ext uri="{FF2B5EF4-FFF2-40B4-BE49-F238E27FC236}">
                <a16:creationId xmlns:a16="http://schemas.microsoft.com/office/drawing/2014/main" id="{E4EDE6F4-886B-4497-96FF-79B4AEAAE2A8}"/>
              </a:ext>
            </a:extLst>
          </p:cNvPr>
          <p:cNvSpPr>
            <a:spLocks noGrp="1"/>
          </p:cNvSpPr>
          <p:nvPr>
            <p:ph idx="1"/>
          </p:nvPr>
        </p:nvSpPr>
        <p:spPr/>
        <p:txBody>
          <a:bodyPr>
            <a:normAutofit/>
          </a:bodyPr>
          <a:lstStyle/>
          <a:p>
            <a:pPr marL="0" indent="0">
              <a:buNone/>
            </a:pPr>
            <a:endParaRPr lang="es-PE"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s-PE" sz="2400" dirty="0">
                <a:latin typeface="Arial" panose="020B0604020202020204" pitchFamily="34" charset="0"/>
                <a:cs typeface="Arial" panose="020B0604020202020204" pitchFamily="34" charset="0"/>
              </a:rPr>
              <a:t>La humillación pretende minar la autoestima de la víctima, haciendo que llegue a sentirse despreciable ante sí misma. </a:t>
            </a:r>
          </a:p>
          <a:p>
            <a:pPr marL="0" indent="0">
              <a:buNone/>
            </a:pPr>
            <a:r>
              <a:rPr lang="es-PE" sz="2400" dirty="0">
                <a:latin typeface="Arial" panose="020B0604020202020204" pitchFamily="34" charset="0"/>
                <a:cs typeface="Arial" panose="020B0604020202020204" pitchFamily="34" charset="0"/>
              </a:rPr>
              <a:t>Dentro de este grupo entran conductas como la crítica constante, los insultos, comentarios despectivos, humillaciones en público, vejaciones, acoso, acusaciones falsas, etc. La víctima vivirá en un estado de ansiedad permanente, atemorizada ante la incertidumbre de cómo podrá evitar la ira de su agresor</a:t>
            </a:r>
          </a:p>
        </p:txBody>
      </p:sp>
    </p:spTree>
    <p:extLst>
      <p:ext uri="{BB962C8B-B14F-4D97-AF65-F5344CB8AC3E}">
        <p14:creationId xmlns:p14="http://schemas.microsoft.com/office/powerpoint/2010/main" val="332272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D6FCBA-F939-4340-B119-7E5817F2DF40}"/>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3FAFFE1B-4FB5-4337-B45F-866F42765B22}"/>
              </a:ext>
            </a:extLst>
          </p:cNvPr>
          <p:cNvSpPr>
            <a:spLocks noGrp="1"/>
          </p:cNvSpPr>
          <p:nvPr>
            <p:ph idx="1"/>
          </p:nvPr>
        </p:nvSpPr>
        <p:spPr/>
        <p:txBody>
          <a:bodyPr>
            <a:normAutofit/>
          </a:bodyPr>
          <a:lstStyle/>
          <a:p>
            <a:pPr algn="just">
              <a:buFont typeface="Wingdings" panose="05000000000000000000" pitchFamily="2" charset="2"/>
              <a:buChar char="Ø"/>
            </a:pPr>
            <a:r>
              <a:rPr lang="es-PE" sz="2400" dirty="0">
                <a:latin typeface="Arial" panose="020B0604020202020204" pitchFamily="34" charset="0"/>
                <a:cs typeface="Arial" panose="020B0604020202020204" pitchFamily="34" charset="0"/>
              </a:rPr>
              <a:t>El lavado de cerebro consiste en demostrar a la víctima que el agresor se comporta de manera honesta y lógica, haciéndole creer que es ella quien necesita ayuda psicológica. Para ello suelen acabar con su energía vital, consiguiendo que se deprima y no pueda hacer frente a las presiones; atacan la salud física, evitando que pueda descansar o dormir, generando ansiedad o prohibiendo las visitas al médico, o recurren al aislamiento para que el control sea mucho más intenso. En este estado de ansiedad, la víctima puede dudar de ella y desarrollar síntomas similares al síndrome de Estocolmo.</a:t>
            </a:r>
          </a:p>
        </p:txBody>
      </p:sp>
    </p:spTree>
    <p:extLst>
      <p:ext uri="{BB962C8B-B14F-4D97-AF65-F5344CB8AC3E}">
        <p14:creationId xmlns:p14="http://schemas.microsoft.com/office/powerpoint/2010/main" val="42858597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1160</TotalTime>
  <Words>1490</Words>
  <Application>Microsoft Office PowerPoint</Application>
  <PresentationFormat>Panorámica</PresentationFormat>
  <Paragraphs>188</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Wingdings</vt:lpstr>
      <vt:lpstr>Tema de Office</vt:lpstr>
      <vt:lpstr>   </vt:lpstr>
      <vt:lpstr>VIOLENCIA PSICOLOGICA</vt:lpstr>
      <vt:lpstr>La conducta violenta:</vt:lpstr>
      <vt:lpstr>Factores explicativos de la conducta violenta aportados por distintos campos científicos</vt:lpstr>
      <vt:lpstr>  Ley N° 30364 Ley para prevenir, sancionar y erradicar la violencia contra las mujeres y los integrantes del grupo familiar  </vt:lpstr>
      <vt:lpstr>Elementos.</vt:lpstr>
      <vt:lpstr>Violencia psicológica o abuso psíquico </vt:lpstr>
      <vt:lpstr>Operacionalizando el concepto</vt:lpstr>
      <vt:lpstr>Presentación de PowerPoint</vt:lpstr>
      <vt:lpstr>Presentación de PowerPoint</vt:lpstr>
      <vt:lpstr>VIOLENCIA PSÍQUICA</vt:lpstr>
      <vt:lpstr>Violencia Psíquica</vt:lpstr>
      <vt:lpstr>Daño Psíquico</vt:lpstr>
      <vt:lpstr>Consecuencias   -  Psicológico</vt:lpstr>
      <vt:lpstr>Art. 13 del Reglamento </vt:lpstr>
      <vt:lpstr>El Juez: Análisis de la prueba pericial</vt:lpstr>
      <vt:lpstr>La evaluación psicológica forense del riesgo de violencia</vt:lpstr>
      <vt:lpstr>Requisitos previos al proceso de evaluación</vt:lpstr>
      <vt:lpstr> Pericia – Técnico</vt:lpstr>
      <vt:lpstr>Pericia – Técnico</vt:lpstr>
      <vt:lpstr>Pericia – Técnico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 8.1</dc:creator>
  <cp:lastModifiedBy>HP</cp:lastModifiedBy>
  <cp:revision>26</cp:revision>
  <dcterms:created xsi:type="dcterms:W3CDTF">2018-05-17T16:51:34Z</dcterms:created>
  <dcterms:modified xsi:type="dcterms:W3CDTF">2019-09-07T13:25:09Z</dcterms:modified>
</cp:coreProperties>
</file>